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02" r:id="rId2"/>
    <p:sldId id="319" r:id="rId3"/>
    <p:sldId id="311" r:id="rId4"/>
    <p:sldId id="272" r:id="rId5"/>
    <p:sldId id="312" r:id="rId6"/>
    <p:sldId id="313" r:id="rId7"/>
    <p:sldId id="314" r:id="rId8"/>
    <p:sldId id="299" r:id="rId9"/>
    <p:sldId id="275" r:id="rId10"/>
    <p:sldId id="326" r:id="rId11"/>
    <p:sldId id="285" r:id="rId12"/>
    <p:sldId id="306" r:id="rId13"/>
    <p:sldId id="286" r:id="rId14"/>
    <p:sldId id="282" r:id="rId15"/>
    <p:sldId id="288" r:id="rId16"/>
    <p:sldId id="323" r:id="rId17"/>
    <p:sldId id="276" r:id="rId18"/>
    <p:sldId id="292" r:id="rId19"/>
    <p:sldId id="295" r:id="rId20"/>
    <p:sldId id="296" r:id="rId21"/>
    <p:sldId id="308" r:id="rId22"/>
    <p:sldId id="318" r:id="rId23"/>
    <p:sldId id="287" r:id="rId24"/>
    <p:sldId id="321" r:id="rId25"/>
    <p:sldId id="281" r:id="rId26"/>
    <p:sldId id="300" r:id="rId27"/>
    <p:sldId id="301" r:id="rId28"/>
    <p:sldId id="320" r:id="rId29"/>
    <p:sldId id="322" r:id="rId30"/>
    <p:sldId id="289" r:id="rId31"/>
    <p:sldId id="324" r:id="rId32"/>
    <p:sldId id="325" r:id="rId33"/>
  </p:sldIdLst>
  <p:sldSz cx="12192000" cy="6858000"/>
  <p:notesSz cx="7086600" cy="9372600"/>
  <p:custDataLst>
    <p:tags r:id="rId3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A7BDE9"/>
    <a:srgbClr val="3264C8"/>
    <a:srgbClr val="7F9FDF"/>
    <a:srgbClr val="FFFFFF"/>
    <a:srgbClr val="003399"/>
    <a:srgbClr val="0000FF"/>
    <a:srgbClr val="CCFFCC"/>
    <a:srgbClr val="DFE8F1"/>
    <a:srgbClr val="C8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3073" autoAdjust="0"/>
  </p:normalViewPr>
  <p:slideViewPr>
    <p:cSldViewPr showGuides="1">
      <p:cViewPr varScale="1">
        <p:scale>
          <a:sx n="106" d="100"/>
          <a:sy n="106" d="100"/>
        </p:scale>
        <p:origin x="120" y="120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2021-01-09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0299793" cy="7179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5" name="B4P">
            <a:extLst>
              <a:ext uri="{FF2B5EF4-FFF2-40B4-BE49-F238E27FC236}">
                <a16:creationId xmlns:a16="http://schemas.microsoft.com/office/drawing/2014/main" id="{15722B6A-270F-B74C-811A-2116248703C7}"/>
              </a:ext>
            </a:extLst>
          </p:cNvPr>
          <p:cNvSpPr txBox="1"/>
          <p:nvPr userDrawn="1"/>
        </p:nvSpPr>
        <p:spPr>
          <a:xfrm>
            <a:off x="10788418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8" name="Rechteck: abgerundete Ecken 14">
            <a:extLst>
              <a:ext uri="{FF2B5EF4-FFF2-40B4-BE49-F238E27FC236}">
                <a16:creationId xmlns:a16="http://schemas.microsoft.com/office/drawing/2014/main" id="{72A2B565-0D6E-9F42-9BB1-B50869346624}"/>
              </a:ext>
            </a:extLst>
          </p:cNvPr>
          <p:cNvSpPr/>
          <p:nvPr userDrawn="1"/>
        </p:nvSpPr>
        <p:spPr>
          <a:xfrm>
            <a:off x="10915926" y="119071"/>
            <a:ext cx="840076" cy="77074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B4P">
            <a:extLst>
              <a:ext uri="{FF2B5EF4-FFF2-40B4-BE49-F238E27FC236}">
                <a16:creationId xmlns:a16="http://schemas.microsoft.com/office/drawing/2014/main" id="{239B20D0-A75D-444D-9FED-6EDCE43641B8}"/>
              </a:ext>
            </a:extLst>
          </p:cNvPr>
          <p:cNvSpPr txBox="1"/>
          <p:nvPr userDrawn="1"/>
        </p:nvSpPr>
        <p:spPr>
          <a:xfrm>
            <a:off x="10943925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10" name="Triangle">
            <a:extLst>
              <a:ext uri="{FF2B5EF4-FFF2-40B4-BE49-F238E27FC236}">
                <a16:creationId xmlns:a16="http://schemas.microsoft.com/office/drawing/2014/main" id="{A3212F58-3AA6-7A4E-B359-C6EB419DF1D2}"/>
              </a:ext>
            </a:extLst>
          </p:cNvPr>
          <p:cNvSpPr/>
          <p:nvPr userDrawn="1"/>
        </p:nvSpPr>
        <p:spPr>
          <a:xfrm rot="5400000">
            <a:off x="11215029" y="472522"/>
            <a:ext cx="288001" cy="440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, gleiche Grü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2393" y="190698"/>
            <a:ext cx="10427607" cy="717944"/>
          </a:xfrm>
        </p:spPr>
        <p:txBody>
          <a:bodyPr/>
          <a:lstStyle>
            <a:lvl1pPr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5" y="1052736"/>
            <a:ext cx="11232000" cy="4896544"/>
          </a:xfrm>
        </p:spPr>
        <p:txBody>
          <a:bodyPr lIns="72000" rIns="7200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buClr>
                <a:srgbClr val="8996A0"/>
              </a:buClr>
              <a:defRPr sz="1600"/>
            </a:lvl4pPr>
            <a:lvl5pPr>
              <a:lnSpc>
                <a:spcPts val="1600"/>
              </a:lnSpc>
              <a:spcBef>
                <a:spcPts val="600"/>
              </a:spcBef>
              <a:buClr>
                <a:srgbClr val="8996A0"/>
              </a:buClr>
              <a:defRPr sz="1600"/>
            </a:lvl5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Rechteck: abgerundete Ecken 14">
            <a:extLst>
              <a:ext uri="{FF2B5EF4-FFF2-40B4-BE49-F238E27FC236}">
                <a16:creationId xmlns:a16="http://schemas.microsoft.com/office/drawing/2014/main" id="{0E328367-76CD-A14C-8AE9-AEEB124E3DB7}"/>
              </a:ext>
            </a:extLst>
          </p:cNvPr>
          <p:cNvSpPr/>
          <p:nvPr userDrawn="1"/>
        </p:nvSpPr>
        <p:spPr>
          <a:xfrm>
            <a:off x="10915926" y="119071"/>
            <a:ext cx="840076" cy="77074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B4P">
            <a:extLst>
              <a:ext uri="{FF2B5EF4-FFF2-40B4-BE49-F238E27FC236}">
                <a16:creationId xmlns:a16="http://schemas.microsoft.com/office/drawing/2014/main" id="{0C1A870F-52A6-164B-AB89-01BA4BA889DD}"/>
              </a:ext>
            </a:extLst>
          </p:cNvPr>
          <p:cNvSpPr txBox="1"/>
          <p:nvPr userDrawn="1"/>
        </p:nvSpPr>
        <p:spPr>
          <a:xfrm>
            <a:off x="10943925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6" name="Triangle">
            <a:extLst>
              <a:ext uri="{FF2B5EF4-FFF2-40B4-BE49-F238E27FC236}">
                <a16:creationId xmlns:a16="http://schemas.microsoft.com/office/drawing/2014/main" id="{DEDEEA1A-2D47-1C46-AE78-BAB27C047DA2}"/>
              </a:ext>
            </a:extLst>
          </p:cNvPr>
          <p:cNvSpPr/>
          <p:nvPr userDrawn="1"/>
        </p:nvSpPr>
        <p:spPr>
          <a:xfrm rot="5400000">
            <a:off x="11215029" y="472522"/>
            <a:ext cx="288001" cy="440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0452363" cy="717944"/>
          </a:xfr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052736"/>
            <a:ext cx="5376000" cy="4896544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5" name="Rechteck: abgerundete Ecken 14">
            <a:extLst>
              <a:ext uri="{FF2B5EF4-FFF2-40B4-BE49-F238E27FC236}">
                <a16:creationId xmlns:a16="http://schemas.microsoft.com/office/drawing/2014/main" id="{153F2901-6A4A-4B48-AFF7-CD354073B113}"/>
              </a:ext>
            </a:extLst>
          </p:cNvPr>
          <p:cNvSpPr/>
          <p:nvPr userDrawn="1"/>
        </p:nvSpPr>
        <p:spPr>
          <a:xfrm>
            <a:off x="10915926" y="119071"/>
            <a:ext cx="840076" cy="77074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B4P">
            <a:extLst>
              <a:ext uri="{FF2B5EF4-FFF2-40B4-BE49-F238E27FC236}">
                <a16:creationId xmlns:a16="http://schemas.microsoft.com/office/drawing/2014/main" id="{53BB0570-6A12-594A-85A7-83B947F99392}"/>
              </a:ext>
            </a:extLst>
          </p:cNvPr>
          <p:cNvSpPr txBox="1"/>
          <p:nvPr userDrawn="1"/>
        </p:nvSpPr>
        <p:spPr>
          <a:xfrm>
            <a:off x="10943925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7" name="Triangle">
            <a:extLst>
              <a:ext uri="{FF2B5EF4-FFF2-40B4-BE49-F238E27FC236}">
                <a16:creationId xmlns:a16="http://schemas.microsoft.com/office/drawing/2014/main" id="{5DC0AC97-3716-964A-A046-B563AE2F326A}"/>
              </a:ext>
            </a:extLst>
          </p:cNvPr>
          <p:cNvSpPr/>
          <p:nvPr userDrawn="1"/>
        </p:nvSpPr>
        <p:spPr>
          <a:xfrm rot="5400000">
            <a:off x="11215029" y="472522"/>
            <a:ext cx="288001" cy="440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4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0452363" cy="717944"/>
          </a:xfr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79376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35268" y="1484784"/>
            <a:ext cx="5376000" cy="4464496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buClr>
                <a:srgbClr val="8996A0"/>
              </a:buClr>
              <a:defRPr sz="1400"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  <a:lvl5pPr>
              <a:buClr>
                <a:srgbClr val="8996A0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  <a:endParaRPr lang="en-CA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79376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36624" y="1052736"/>
            <a:ext cx="5376000" cy="360040"/>
          </a:xfrm>
        </p:spPr>
        <p:txBody>
          <a:bodyPr lIns="72000" rIns="72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lang="fr-FR" sz="1600" b="1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16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CA" dirty="0"/>
              <a:t>Click to edit text</a:t>
            </a:r>
          </a:p>
        </p:txBody>
      </p:sp>
      <p:sp>
        <p:nvSpPr>
          <p:cNvPr id="7" name="Rechteck: abgerundete Ecken 14">
            <a:extLst>
              <a:ext uri="{FF2B5EF4-FFF2-40B4-BE49-F238E27FC236}">
                <a16:creationId xmlns:a16="http://schemas.microsoft.com/office/drawing/2014/main" id="{63963E06-4259-8E4B-BFF6-0C6936D5082A}"/>
              </a:ext>
            </a:extLst>
          </p:cNvPr>
          <p:cNvSpPr/>
          <p:nvPr userDrawn="1"/>
        </p:nvSpPr>
        <p:spPr>
          <a:xfrm>
            <a:off x="10915926" y="119071"/>
            <a:ext cx="840076" cy="77074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B4P">
            <a:extLst>
              <a:ext uri="{FF2B5EF4-FFF2-40B4-BE49-F238E27FC236}">
                <a16:creationId xmlns:a16="http://schemas.microsoft.com/office/drawing/2014/main" id="{65F3F50A-13CE-E741-9AE3-764BFAD89BF2}"/>
              </a:ext>
            </a:extLst>
          </p:cNvPr>
          <p:cNvSpPr txBox="1"/>
          <p:nvPr userDrawn="1"/>
        </p:nvSpPr>
        <p:spPr>
          <a:xfrm>
            <a:off x="10943925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9" name="Triangle">
            <a:extLst>
              <a:ext uri="{FF2B5EF4-FFF2-40B4-BE49-F238E27FC236}">
                <a16:creationId xmlns:a16="http://schemas.microsoft.com/office/drawing/2014/main" id="{EB674423-B7CE-FF4D-825E-A48EB28AF89E}"/>
              </a:ext>
            </a:extLst>
          </p:cNvPr>
          <p:cNvSpPr/>
          <p:nvPr userDrawn="1"/>
        </p:nvSpPr>
        <p:spPr>
          <a:xfrm rot="5400000">
            <a:off x="11215029" y="472522"/>
            <a:ext cx="288001" cy="440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ss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>
            <p:custDataLst>
              <p:tags r:id="rId1"/>
            </p:custDataLst>
          </p:nvPr>
        </p:nvSpPr>
        <p:spPr>
          <a:xfrm>
            <a:off x="0" y="8946"/>
            <a:ext cx="12192000" cy="6849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397695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687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5" y="6452637"/>
            <a:ext cx="8159850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0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67637" y="188640"/>
            <a:ext cx="10236363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479376" y="917575"/>
            <a:ext cx="11232000" cy="0"/>
          </a:xfrm>
          <a:prstGeom prst="line">
            <a:avLst/>
          </a:prstGeom>
          <a:noFill/>
          <a:ln w="12700">
            <a:solidFill>
              <a:srgbClr val="808D97"/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480000" y="6453000"/>
            <a:ext cx="432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l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l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  <p:sp>
        <p:nvSpPr>
          <p:cNvPr id="7" name="Rechteck: abgerundete Ecken 14">
            <a:extLst>
              <a:ext uri="{FF2B5EF4-FFF2-40B4-BE49-F238E27FC236}">
                <a16:creationId xmlns:a16="http://schemas.microsoft.com/office/drawing/2014/main" id="{528DEF1C-3762-5247-9E32-8F9210B5E36B}"/>
              </a:ext>
            </a:extLst>
          </p:cNvPr>
          <p:cNvSpPr/>
          <p:nvPr userDrawn="1"/>
        </p:nvSpPr>
        <p:spPr>
          <a:xfrm>
            <a:off x="10915926" y="119071"/>
            <a:ext cx="840076" cy="77074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B4P">
            <a:extLst>
              <a:ext uri="{FF2B5EF4-FFF2-40B4-BE49-F238E27FC236}">
                <a16:creationId xmlns:a16="http://schemas.microsoft.com/office/drawing/2014/main" id="{C1C6B4E6-1BB2-0045-850F-02A191EDC115}"/>
              </a:ext>
            </a:extLst>
          </p:cNvPr>
          <p:cNvSpPr txBox="1"/>
          <p:nvPr userDrawn="1"/>
        </p:nvSpPr>
        <p:spPr>
          <a:xfrm>
            <a:off x="10943925" y="119071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400" noProof="1"/>
              <a:t>B4P</a:t>
            </a:r>
          </a:p>
        </p:txBody>
      </p:sp>
      <p:sp>
        <p:nvSpPr>
          <p:cNvPr id="9" name="Triangle">
            <a:extLst>
              <a:ext uri="{FF2B5EF4-FFF2-40B4-BE49-F238E27FC236}">
                <a16:creationId xmlns:a16="http://schemas.microsoft.com/office/drawing/2014/main" id="{F8CC2A96-F71E-D941-B3FE-1402F47CC29A}"/>
              </a:ext>
            </a:extLst>
          </p:cNvPr>
          <p:cNvSpPr/>
          <p:nvPr userDrawn="1"/>
        </p:nvSpPr>
        <p:spPr>
          <a:xfrm rot="5400000">
            <a:off x="11215029" y="472522"/>
            <a:ext cx="288001" cy="440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79" r:id="rId3"/>
    <p:sldLayoutId id="2147483792" r:id="rId4"/>
    <p:sldLayoutId id="2147483766" r:id="rId5"/>
    <p:sldLayoutId id="2147483768" r:id="rId6"/>
    <p:sldLayoutId id="2147483767" r:id="rId7"/>
    <p:sldLayoutId id="2147483793" r:id="rId8"/>
    <p:sldLayoutId id="2147483794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residents_of_the_United_States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 –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557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 8.00  2021-01-05 "Friedrich </a:t>
            </a:r>
            <a:r>
              <a:rPr lang="en-US" sz="1200" dirty="0" err="1">
                <a:solidFill>
                  <a:schemeClr val="bg1"/>
                </a:solidFill>
              </a:rPr>
              <a:t>Dürrenmatt</a:t>
            </a:r>
            <a:r>
              <a:rPr lang="en-US" sz="12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56343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4198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80" y="2737631"/>
            <a:ext cx="1440000" cy="4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196720"/>
            <a:ext cx="1872000" cy="511228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Heterogeneous data integration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486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3404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489028"/>
            <a:ext cx="18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41245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0605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Europe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515BF5DD-588A-4E19-B666-DB872FA73883}"/>
              </a:ext>
            </a:extLst>
          </p:cNvPr>
          <p:cNvSpPr/>
          <p:nvPr/>
        </p:nvSpPr>
        <p:spPr>
          <a:xfrm>
            <a:off x="1487488" y="213253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>
            <a:off x="2063552" y="220454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278060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America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285261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>
            <a:off x="2063552" y="292462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C4C5F388-831D-49B7-996E-9C4437A31D5C}"/>
              </a:ext>
            </a:extLst>
          </p:cNvPr>
          <p:cNvSpPr/>
          <p:nvPr/>
        </p:nvSpPr>
        <p:spPr>
          <a:xfrm>
            <a:off x="1487488" y="3572696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>
            <a:off x="2063552" y="3644704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29277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5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</p:cNvCxnSpPr>
          <p:nvPr/>
        </p:nvCxnSpPr>
        <p:spPr>
          <a:xfrm>
            <a:off x="2063552" y="443679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436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01285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Site 6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Asia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</p:cNvCxnSpPr>
          <p:nvPr/>
        </p:nvCxnSpPr>
        <p:spPr>
          <a:xfrm>
            <a:off x="2063552" y="5156872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3404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A54A9F4-CB9B-4445-836D-F7A54BE2A0CD}"/>
              </a:ext>
            </a:extLst>
          </p:cNvPr>
          <p:cNvCxnSpPr>
            <a:cxnSpLocks/>
          </p:cNvCxnSpPr>
          <p:nvPr/>
        </p:nvCxnSpPr>
        <p:spPr>
          <a:xfrm flipV="1">
            <a:off x="3071664" y="1484464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412456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0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132688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1844504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56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278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06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292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278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4" y="2852688"/>
            <a:ext cx="410623" cy="332683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259881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all Demand Files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the different sites originate from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026987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First Clean-Ups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278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Product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28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50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3788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364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50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4" y="3572688"/>
            <a:ext cx="410623" cy="332683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50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22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292688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292688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4366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00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18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494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472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494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08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494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56606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444688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580468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588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566068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58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2924688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3644688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012688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5768796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5732936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08000" y="5660927"/>
            <a:ext cx="2664296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regions manage their data in different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systems or manually with Excel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20 different files !</a:t>
            </a:r>
          </a:p>
        </p:txBody>
      </p:sp>
      <p:sp>
        <p:nvSpPr>
          <p:cNvPr id="121" name="Flussdiagramm: Zentralspeicher 120">
            <a:extLst>
              <a:ext uri="{FF2B5EF4-FFF2-40B4-BE49-F238E27FC236}">
                <a16:creationId xmlns:a16="http://schemas.microsoft.com/office/drawing/2014/main" id="{8613B740-7362-4085-86FF-EDC4871F3AAC}"/>
              </a:ext>
            </a:extLst>
          </p:cNvPr>
          <p:cNvSpPr/>
          <p:nvPr/>
        </p:nvSpPr>
        <p:spPr>
          <a:xfrm>
            <a:off x="1488000" y="5084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01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57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285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573270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024000" y="2060704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rgbClr val="2850A0"/>
                </a:solidFill>
              </a:rPr>
              <a:t>revolving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b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5952000" y="2060704"/>
            <a:ext cx="266400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5718" y="6182009"/>
            <a:ext cx="6168564" cy="647999"/>
          </a:xfrm>
        </p:spPr>
        <p:txBody>
          <a:bodyPr>
            <a:normAutofit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6008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37" y="1125000"/>
            <a:ext cx="10794853" cy="4176000"/>
          </a:xfrm>
        </p:spPr>
        <p:txBody>
          <a:bodyPr>
            <a:normAutofit lnSpcReduction="10000"/>
          </a:bodyPr>
          <a:lstStyle/>
          <a:p>
            <a:endParaRPr lang="en-US" sz="1400" b="1" dirty="0">
              <a:solidFill>
                <a:srgbClr val="00339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to solve the problem</a:t>
            </a:r>
            <a:r>
              <a:rPr lang="en-U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Very quickly</a:t>
            </a:r>
            <a:r>
              <a:rPr lang="en-US" sz="1400" dirty="0"/>
              <a:t> to 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Be natural</a:t>
            </a:r>
            <a:r>
              <a:rPr lang="en-US" sz="1400" dirty="0"/>
              <a:t> and less cryptic. Giver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Tables</a:t>
            </a:r>
            <a:r>
              <a:rPr lang="en-US" sz="1400" dirty="0"/>
              <a:t> of any size are one of the main data storage models and </a:t>
            </a:r>
            <a:r>
              <a:rPr lang="en-US" sz="1400" dirty="0" err="1"/>
              <a:t>B4P</a:t>
            </a:r>
            <a:r>
              <a:rPr lang="en-US" sz="1400" dirty="0"/>
              <a:t>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bureaucracy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High focus on </a:t>
            </a:r>
            <a:r>
              <a:rPr lang="en-US" sz="1400" b="1" dirty="0">
                <a:solidFill>
                  <a:srgbClr val="003399"/>
                </a:solidFill>
              </a:rPr>
              <a:t>cross-platform portability </a:t>
            </a:r>
            <a:r>
              <a:rPr lang="en-US" sz="1400" dirty="0"/>
              <a:t>(Windows, Linux, MacOS, etc.), enabling to run the same code on different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B4P output files for </a:t>
            </a:r>
            <a:r>
              <a:rPr lang="en-US" sz="1400" b="1" dirty="0">
                <a:solidFill>
                  <a:srgbClr val="003399"/>
                </a:solidFill>
              </a:rPr>
              <a:t>Excel with style and formatting</a:t>
            </a:r>
            <a:r>
              <a:rPr lang="en-US" sz="1400" dirty="0"/>
              <a:t> like colors,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with ca 800 functions, including 200 functions for processing tables, and growing.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6CA81-23CF-694F-BA9E-8771690D5825}"/>
              </a:ext>
            </a:extLst>
          </p:cNvPr>
          <p:cNvSpPr/>
          <p:nvPr/>
        </p:nvSpPr>
        <p:spPr>
          <a:xfrm>
            <a:off x="1848000" y="5519416"/>
            <a:ext cx="72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The language allows you to express yourself easily in plain English to solve the problem.  Focus on the what, not the how.</a:t>
            </a:r>
          </a:p>
        </p:txBody>
      </p:sp>
    </p:spTree>
    <p:extLst>
      <p:ext uri="{BB962C8B-B14F-4D97-AF65-F5344CB8AC3E}">
        <p14:creationId xmlns:p14="http://schemas.microsoft.com/office/powerpoint/2010/main" val="361992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131964" y="5554267"/>
            <a:ext cx="9444363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The new football club is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contain different acronyms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pic>
        <p:nvPicPr>
          <p:cNvPr id="21" name="Grafik 4">
            <a:extLst>
              <a:ext uri="{FF2B5EF4-FFF2-40B4-BE49-F238E27FC236}">
                <a16:creationId xmlns:a16="http://schemas.microsoft.com/office/drawing/2014/main" id="{17FFC655-D74F-D145-9253-73CBCC9D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448292"/>
            <a:ext cx="3887999" cy="1513719"/>
          </a:xfrm>
          <a:prstGeom prst="rect">
            <a:avLst/>
          </a:prstGeom>
        </p:spPr>
      </p:pic>
      <p:sp>
        <p:nvSpPr>
          <p:cNvPr id="32" name="Rechteck 5">
            <a:extLst>
              <a:ext uri="{FF2B5EF4-FFF2-40B4-BE49-F238E27FC236}">
                <a16:creationId xmlns:a16="http://schemas.microsoft.com/office/drawing/2014/main" id="{693BC787-C3B5-4A45-A2E1-3728C4BA6FF3}"/>
              </a:ext>
            </a:extLst>
          </p:cNvPr>
          <p:cNvSpPr/>
          <p:nvPr/>
        </p:nvSpPr>
        <p:spPr>
          <a:xfrm>
            <a:off x="480000" y="1088293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3" name="Grafik 6">
            <a:extLst>
              <a:ext uri="{FF2B5EF4-FFF2-40B4-BE49-F238E27FC236}">
                <a16:creationId xmlns:a16="http://schemas.microsoft.com/office/drawing/2014/main" id="{E80886AC-016C-704B-927F-F6C9F194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0" y="3429032"/>
            <a:ext cx="2565024" cy="1871968"/>
          </a:xfrm>
          <a:prstGeom prst="rect">
            <a:avLst/>
          </a:prstGeom>
        </p:spPr>
      </p:pic>
      <p:sp>
        <p:nvSpPr>
          <p:cNvPr id="34" name="Rechteck 11">
            <a:extLst>
              <a:ext uri="{FF2B5EF4-FFF2-40B4-BE49-F238E27FC236}">
                <a16:creationId xmlns:a16="http://schemas.microsoft.com/office/drawing/2014/main" id="{D6A5726D-EEC3-2C4C-90F3-9994F2E20CF6}"/>
              </a:ext>
            </a:extLst>
          </p:cNvPr>
          <p:cNvSpPr/>
          <p:nvPr/>
        </p:nvSpPr>
        <p:spPr>
          <a:xfrm>
            <a:off x="467637" y="3104309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5" name="Grafik 17">
            <a:extLst>
              <a:ext uri="{FF2B5EF4-FFF2-40B4-BE49-F238E27FC236}">
                <a16:creationId xmlns:a16="http://schemas.microsoft.com/office/drawing/2014/main" id="{6B403324-3986-7440-B9FD-7E8F2219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951" y="1376293"/>
            <a:ext cx="4189049" cy="3854953"/>
          </a:xfrm>
          <a:prstGeom prst="rect">
            <a:avLst/>
          </a:prstGeom>
        </p:spPr>
      </p:pic>
      <p:sp>
        <p:nvSpPr>
          <p:cNvPr id="36" name="Rechteck 18">
            <a:extLst>
              <a:ext uri="{FF2B5EF4-FFF2-40B4-BE49-F238E27FC236}">
                <a16:creationId xmlns:a16="http://schemas.microsoft.com/office/drawing/2014/main" id="{5B59FA02-F724-FE45-8619-808AD75619B0}"/>
              </a:ext>
            </a:extLst>
          </p:cNvPr>
          <p:cNvSpPr/>
          <p:nvPr/>
        </p:nvSpPr>
        <p:spPr>
          <a:xfrm>
            <a:off x="7535584" y="1088293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New Soccer Membership </a:t>
            </a:r>
            <a:r>
              <a:rPr lang="en-US" sz="1600" b="1" dirty="0" err="1">
                <a:solidFill>
                  <a:schemeClr val="tx1"/>
                </a:solidFill>
              </a:rPr>
              <a:t>List.xlsx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7" name="Gruppieren 8">
            <a:extLst>
              <a:ext uri="{FF2B5EF4-FFF2-40B4-BE49-F238E27FC236}">
                <a16:creationId xmlns:a16="http://schemas.microsoft.com/office/drawing/2014/main" id="{3EE133D3-391E-C146-984C-D48C7829BD5E}"/>
              </a:ext>
            </a:extLst>
          </p:cNvPr>
          <p:cNvGrpSpPr/>
          <p:nvPr/>
        </p:nvGrpSpPr>
        <p:grpSpPr>
          <a:xfrm>
            <a:off x="5062210" y="2677796"/>
            <a:ext cx="1440000" cy="909745"/>
            <a:chOff x="4944000" y="2447255"/>
            <a:chExt cx="1440000" cy="909745"/>
          </a:xfrm>
        </p:grpSpPr>
        <p:sp>
          <p:nvSpPr>
            <p:cNvPr id="38" name="B4P">
              <a:extLst>
                <a:ext uri="{FF2B5EF4-FFF2-40B4-BE49-F238E27FC236}">
                  <a16:creationId xmlns:a16="http://schemas.microsoft.com/office/drawing/2014/main" id="{58135B6C-CA2D-A943-BFAC-F01D33A198AE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9" name="Triangle">
              <a:extLst>
                <a:ext uri="{FF2B5EF4-FFF2-40B4-BE49-F238E27FC236}">
                  <a16:creationId xmlns:a16="http://schemas.microsoft.com/office/drawing/2014/main" id="{AAD7882A-77A8-E44A-A6F2-D970F347D44C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0" name="Gruppieren 20">
            <a:extLst>
              <a:ext uri="{FF2B5EF4-FFF2-40B4-BE49-F238E27FC236}">
                <a16:creationId xmlns:a16="http://schemas.microsoft.com/office/drawing/2014/main" id="{687F3ECA-82EC-4E45-8407-10EEBC80C651}"/>
              </a:ext>
            </a:extLst>
          </p:cNvPr>
          <p:cNvGrpSpPr/>
          <p:nvPr/>
        </p:nvGrpSpPr>
        <p:grpSpPr>
          <a:xfrm>
            <a:off x="5111925" y="2712194"/>
            <a:ext cx="1352239" cy="1168001"/>
            <a:chOff x="4944000" y="2349000"/>
            <a:chExt cx="1440000" cy="1152000"/>
          </a:xfrm>
        </p:grpSpPr>
        <p:sp>
          <p:nvSpPr>
            <p:cNvPr id="41" name="Rechteck: abgerundete Ecken 14">
              <a:extLst>
                <a:ext uri="{FF2B5EF4-FFF2-40B4-BE49-F238E27FC236}">
                  <a16:creationId xmlns:a16="http://schemas.microsoft.com/office/drawing/2014/main" id="{72847E29-F865-B143-BA82-634F940C467C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B4P">
              <a:extLst>
                <a:ext uri="{FF2B5EF4-FFF2-40B4-BE49-F238E27FC236}">
                  <a16:creationId xmlns:a16="http://schemas.microsoft.com/office/drawing/2014/main" id="{1CC42F2B-AB6A-2543-BEE8-0EAB78A7248B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43" name="Triangle">
              <a:extLst>
                <a:ext uri="{FF2B5EF4-FFF2-40B4-BE49-F238E27FC236}">
                  <a16:creationId xmlns:a16="http://schemas.microsoft.com/office/drawing/2014/main" id="{F408B123-5CBC-844A-A01E-D6BF67F02A0C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EDB38AE8-1D0B-284B-91BA-8E3B420426C3}"/>
              </a:ext>
            </a:extLst>
          </p:cNvPr>
          <p:cNvSpPr/>
          <p:nvPr/>
        </p:nvSpPr>
        <p:spPr>
          <a:xfrm>
            <a:off x="4390747" y="3209416"/>
            <a:ext cx="697253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B57167B-3653-B749-9A8B-93EA43009406}"/>
              </a:ext>
            </a:extLst>
          </p:cNvPr>
          <p:cNvSpPr/>
          <p:nvPr/>
        </p:nvSpPr>
        <p:spPr>
          <a:xfrm>
            <a:off x="6477170" y="3192639"/>
            <a:ext cx="698830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112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112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allowed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299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299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42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184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357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378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1845000"/>
            <a:ext cx="8280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198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162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162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162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263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Consuming and managing data from the Web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Grafik 5">
            <a:extLst>
              <a:ext uri="{FF2B5EF4-FFF2-40B4-BE49-F238E27FC236}">
                <a16:creationId xmlns:a16="http://schemas.microsoft.com/office/drawing/2014/main" id="{C219ED1D-1E62-F241-AA2B-38C2C2F3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58" y="2086639"/>
            <a:ext cx="5104444" cy="2278361"/>
          </a:xfrm>
          <a:prstGeom prst="rect">
            <a:avLst/>
          </a:prstGeom>
        </p:spPr>
      </p:pic>
      <p:sp>
        <p:nvSpPr>
          <p:cNvPr id="27" name="Rechteck 13">
            <a:extLst>
              <a:ext uri="{FF2B5EF4-FFF2-40B4-BE49-F238E27FC236}">
                <a16:creationId xmlns:a16="http://schemas.microsoft.com/office/drawing/2014/main" id="{A18DABCD-FE50-6645-98DC-6C6162FDDAB1}"/>
              </a:ext>
            </a:extLst>
          </p:cNvPr>
          <p:cNvSpPr/>
          <p:nvPr/>
        </p:nvSpPr>
        <p:spPr>
          <a:xfrm>
            <a:off x="1406670" y="5041059"/>
            <a:ext cx="8910220" cy="1656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source: </a:t>
            </a:r>
            <a:r>
              <a:rPr lang="de-CH" sz="1400" dirty="0">
                <a:hlinkClick r:id="rId3"/>
              </a:rPr>
              <a:t>https://en.wikipedia.org/wiki/List_of_presidents_of_the_United_States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Generate a nice table with </a:t>
            </a:r>
            <a:r>
              <a:rPr lang="en-US" sz="1400" b="1" dirty="0">
                <a:solidFill>
                  <a:schemeClr val="tx1"/>
                </a:solidFill>
              </a:rPr>
              <a:t>parties colored </a:t>
            </a:r>
            <a:r>
              <a:rPr lang="en-US" sz="1400" b="1" dirty="0" err="1">
                <a:solidFill>
                  <a:schemeClr val="tx1"/>
                </a:solidFill>
              </a:rPr>
              <a:t>differetly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25A807EC-4EF2-9642-A696-87883C00E689}"/>
              </a:ext>
            </a:extLst>
          </p:cNvPr>
          <p:cNvGrpSpPr/>
          <p:nvPr/>
        </p:nvGrpSpPr>
        <p:grpSpPr>
          <a:xfrm>
            <a:off x="4867219" y="2500400"/>
            <a:ext cx="1440000" cy="909745"/>
            <a:chOff x="4944000" y="2447255"/>
            <a:chExt cx="1440000" cy="909745"/>
          </a:xfrm>
        </p:grpSpPr>
        <p:sp>
          <p:nvSpPr>
            <p:cNvPr id="29" name="B4P">
              <a:extLst>
                <a:ext uri="{FF2B5EF4-FFF2-40B4-BE49-F238E27FC236}">
                  <a16:creationId xmlns:a16="http://schemas.microsoft.com/office/drawing/2014/main" id="{90105680-25C0-BB42-AE9D-3722C7B2A3FC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1" name="Triangle">
              <a:extLst>
                <a:ext uri="{FF2B5EF4-FFF2-40B4-BE49-F238E27FC236}">
                  <a16:creationId xmlns:a16="http://schemas.microsoft.com/office/drawing/2014/main" id="{0FBF058E-248F-C547-B911-4E6029C52E34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32" name="Gruppieren 20">
            <a:extLst>
              <a:ext uri="{FF2B5EF4-FFF2-40B4-BE49-F238E27FC236}">
                <a16:creationId xmlns:a16="http://schemas.microsoft.com/office/drawing/2014/main" id="{8AEB915E-A718-064D-87BC-D3762C1B4353}"/>
              </a:ext>
            </a:extLst>
          </p:cNvPr>
          <p:cNvGrpSpPr/>
          <p:nvPr/>
        </p:nvGrpSpPr>
        <p:grpSpPr>
          <a:xfrm>
            <a:off x="4916934" y="2534798"/>
            <a:ext cx="1352239" cy="1168001"/>
            <a:chOff x="4944000" y="2349000"/>
            <a:chExt cx="1440000" cy="1152000"/>
          </a:xfrm>
        </p:grpSpPr>
        <p:sp>
          <p:nvSpPr>
            <p:cNvPr id="33" name="Rechteck: abgerundete Ecken 14">
              <a:extLst>
                <a:ext uri="{FF2B5EF4-FFF2-40B4-BE49-F238E27FC236}">
                  <a16:creationId xmlns:a16="http://schemas.microsoft.com/office/drawing/2014/main" id="{C968E39D-4050-E84A-B920-EC638CBE228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4P">
              <a:extLst>
                <a:ext uri="{FF2B5EF4-FFF2-40B4-BE49-F238E27FC236}">
                  <a16:creationId xmlns:a16="http://schemas.microsoft.com/office/drawing/2014/main" id="{DBD61AD4-9690-CE49-A044-CEBA21D33A1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5" name="Triangle">
              <a:extLst>
                <a:ext uri="{FF2B5EF4-FFF2-40B4-BE49-F238E27FC236}">
                  <a16:creationId xmlns:a16="http://schemas.microsoft.com/office/drawing/2014/main" id="{66EAA48B-A883-1747-A00B-B47623493CBA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A8771B5-FD76-A54E-A9C1-16F3AF054A87}"/>
              </a:ext>
            </a:extLst>
          </p:cNvPr>
          <p:cNvSpPr/>
          <p:nvPr/>
        </p:nvSpPr>
        <p:spPr>
          <a:xfrm>
            <a:off x="4563458" y="3032020"/>
            <a:ext cx="357721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C573A92-61C6-A34F-B25C-0DBB639E056F}"/>
              </a:ext>
            </a:extLst>
          </p:cNvPr>
          <p:cNvSpPr/>
          <p:nvPr/>
        </p:nvSpPr>
        <p:spPr>
          <a:xfrm>
            <a:off x="6293737" y="3015243"/>
            <a:ext cx="357721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B10AF3-1277-7D4B-9441-D39F33E2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9" y="1519928"/>
            <a:ext cx="3173230" cy="32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2: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 Statements: download, clean, align, and save as Excel.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072000" y="1747786"/>
            <a:ext cx="8424936" cy="2185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presidents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presidents,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presidents, All U.S.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2445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97648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44440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4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58845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16440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Align the data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30845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49994" y="378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681994" y="3788944"/>
            <a:ext cx="750326" cy="25202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Merge all stock data from S&amp;P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558020-085C-4367-BE3C-9160C1AE330A}"/>
              </a:ext>
            </a:extLst>
          </p:cNvPr>
          <p:cNvSpPr/>
          <p:nvPr/>
        </p:nvSpPr>
        <p:spPr>
          <a:xfrm>
            <a:off x="1488000" y="5204233"/>
            <a:ext cx="8856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Import the SP 500 and NASDAQ 100 listings and merge them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source1: </a:t>
            </a:r>
            <a:r>
              <a:rPr lang="de-CH" sz="1400" dirty="0">
                <a:hlinkClick r:id="rId2"/>
              </a:rPr>
              <a:t>https://www.slickcharts.com/nasdaq100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source2: </a:t>
            </a:r>
            <a:r>
              <a:rPr lang="de-CH" sz="1400" dirty="0">
                <a:hlinkClick r:id="rId3"/>
              </a:rPr>
              <a:t>https://www.slickcharts.com/sp500</a:t>
            </a:r>
            <a:r>
              <a:rPr lang="de-CH" sz="1400" dirty="0"/>
              <a:t> 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A0A5BA09-26A0-BF4A-AFF7-88C1210A3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00" y="1857751"/>
            <a:ext cx="4853071" cy="2510855"/>
          </a:xfrm>
          <a:prstGeom prst="rect">
            <a:avLst/>
          </a:prstGeom>
        </p:spPr>
      </p:pic>
      <p:grpSp>
        <p:nvGrpSpPr>
          <p:cNvPr id="29" name="Gruppieren 8">
            <a:extLst>
              <a:ext uri="{FF2B5EF4-FFF2-40B4-BE49-F238E27FC236}">
                <a16:creationId xmlns:a16="http://schemas.microsoft.com/office/drawing/2014/main" id="{13FF2AFD-A538-1A40-A94F-280CDF49BF0E}"/>
              </a:ext>
            </a:extLst>
          </p:cNvPr>
          <p:cNvGrpSpPr/>
          <p:nvPr/>
        </p:nvGrpSpPr>
        <p:grpSpPr>
          <a:xfrm>
            <a:off x="5319761" y="2511978"/>
            <a:ext cx="1440000" cy="909745"/>
            <a:chOff x="4944000" y="2447255"/>
            <a:chExt cx="1440000" cy="909745"/>
          </a:xfrm>
        </p:grpSpPr>
        <p:sp>
          <p:nvSpPr>
            <p:cNvPr id="36" name="B4P">
              <a:extLst>
                <a:ext uri="{FF2B5EF4-FFF2-40B4-BE49-F238E27FC236}">
                  <a16:creationId xmlns:a16="http://schemas.microsoft.com/office/drawing/2014/main" id="{9BF45293-5AB9-C24D-9F68-ED3B568685B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7" name="Triangle">
              <a:extLst>
                <a:ext uri="{FF2B5EF4-FFF2-40B4-BE49-F238E27FC236}">
                  <a16:creationId xmlns:a16="http://schemas.microsoft.com/office/drawing/2014/main" id="{38308B65-7C9B-A143-A71C-033261B3CFDB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2D8BE186-FC73-6D47-84E8-6231E6631EA6}"/>
              </a:ext>
            </a:extLst>
          </p:cNvPr>
          <p:cNvGrpSpPr/>
          <p:nvPr/>
        </p:nvGrpSpPr>
        <p:grpSpPr>
          <a:xfrm>
            <a:off x="5369476" y="2546376"/>
            <a:ext cx="1352239" cy="1168001"/>
            <a:chOff x="4944000" y="2349000"/>
            <a:chExt cx="1440000" cy="1152000"/>
          </a:xfrm>
        </p:grpSpPr>
        <p:sp>
          <p:nvSpPr>
            <p:cNvPr id="33" name="Rechteck: abgerundete Ecken 14">
              <a:extLst>
                <a:ext uri="{FF2B5EF4-FFF2-40B4-BE49-F238E27FC236}">
                  <a16:creationId xmlns:a16="http://schemas.microsoft.com/office/drawing/2014/main" id="{4114D16F-5EDF-1346-BA0F-3ACC33700585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B4P">
              <a:extLst>
                <a:ext uri="{FF2B5EF4-FFF2-40B4-BE49-F238E27FC236}">
                  <a16:creationId xmlns:a16="http://schemas.microsoft.com/office/drawing/2014/main" id="{CE51C0CA-D4B9-9141-A91D-20A8B007C1B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5" name="Triangle">
              <a:extLst>
                <a:ext uri="{FF2B5EF4-FFF2-40B4-BE49-F238E27FC236}">
                  <a16:creationId xmlns:a16="http://schemas.microsoft.com/office/drawing/2014/main" id="{11C683E9-3ED0-6D4F-86CE-E8503D281BB2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8F54BC2-820D-6E4E-99B4-6CB9844BA9F9}"/>
              </a:ext>
            </a:extLst>
          </p:cNvPr>
          <p:cNvSpPr/>
          <p:nvPr/>
        </p:nvSpPr>
        <p:spPr>
          <a:xfrm>
            <a:off x="5018279" y="3043598"/>
            <a:ext cx="357721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93F4B10-C737-E64B-B8A6-F5AE36E0C09F}"/>
              </a:ext>
            </a:extLst>
          </p:cNvPr>
          <p:cNvSpPr/>
          <p:nvPr/>
        </p:nvSpPr>
        <p:spPr>
          <a:xfrm>
            <a:off x="6672000" y="3026821"/>
            <a:ext cx="357721" cy="37701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EC9D5B8-FE3A-574A-AB0C-E4D2C737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1" y="1540533"/>
            <a:ext cx="4120197" cy="13959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63500" dir="81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822991-CE2E-3C40-98CB-F0954B749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1" y="3194767"/>
            <a:ext cx="4119497" cy="14425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81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101C65-BD03-2F4C-908C-02DA7281D183}"/>
              </a:ext>
            </a:extLst>
          </p:cNvPr>
          <p:cNvGrpSpPr/>
          <p:nvPr/>
        </p:nvGrpSpPr>
        <p:grpSpPr>
          <a:xfrm>
            <a:off x="6978372" y="2269360"/>
            <a:ext cx="2860892" cy="2342631"/>
            <a:chOff x="6615747" y="2146166"/>
            <a:chExt cx="2860892" cy="2342631"/>
          </a:xfrm>
        </p:grpSpPr>
        <p:sp>
          <p:nvSpPr>
            <p:cNvPr id="51" name="Rectangle">
              <a:extLst>
                <a:ext uri="{FF2B5EF4-FFF2-40B4-BE49-F238E27FC236}">
                  <a16:creationId xmlns:a16="http://schemas.microsoft.com/office/drawing/2014/main" id="{D4498882-C526-FD48-B6CD-51ADDBCCFB21}"/>
                </a:ext>
              </a:extLst>
            </p:cNvPr>
            <p:cNvSpPr/>
            <p:nvPr/>
          </p:nvSpPr>
          <p:spPr>
            <a:xfrm flipH="1">
              <a:off x="6615747" y="2879889"/>
              <a:ext cx="862203" cy="877226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Triangle">
              <a:extLst>
                <a:ext uri="{FF2B5EF4-FFF2-40B4-BE49-F238E27FC236}">
                  <a16:creationId xmlns:a16="http://schemas.microsoft.com/office/drawing/2014/main" id="{A1AE74FB-F2DD-8D43-9E5D-83FD26CE4871}"/>
                </a:ext>
              </a:extLst>
            </p:cNvPr>
            <p:cNvSpPr/>
            <p:nvPr/>
          </p:nvSpPr>
          <p:spPr>
            <a:xfrm flipH="1">
              <a:off x="6616094" y="2146166"/>
              <a:ext cx="858204" cy="73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54" name="Triangle">
              <a:extLst>
                <a:ext uri="{FF2B5EF4-FFF2-40B4-BE49-F238E27FC236}">
                  <a16:creationId xmlns:a16="http://schemas.microsoft.com/office/drawing/2014/main" id="{ED8323FB-0293-A541-B271-2F3B89F2EADA}"/>
                </a:ext>
              </a:extLst>
            </p:cNvPr>
            <p:cNvSpPr/>
            <p:nvPr/>
          </p:nvSpPr>
          <p:spPr>
            <a:xfrm rot="10800000">
              <a:off x="6643660" y="3750504"/>
              <a:ext cx="830637" cy="73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Rectangle">
              <a:extLst>
                <a:ext uri="{FF2B5EF4-FFF2-40B4-BE49-F238E27FC236}">
                  <a16:creationId xmlns:a16="http://schemas.microsoft.com/office/drawing/2014/main" id="{086EE0D5-AF73-2C46-BE3D-E9DAB8207485}"/>
                </a:ext>
              </a:extLst>
            </p:cNvPr>
            <p:cNvSpPr/>
            <p:nvPr/>
          </p:nvSpPr>
          <p:spPr>
            <a:xfrm flipH="1">
              <a:off x="7472226" y="2161679"/>
              <a:ext cx="2004413" cy="2313647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45F2DF-AA05-344A-AFD9-F8D55A124A03}"/>
              </a:ext>
            </a:extLst>
          </p:cNvPr>
          <p:cNvGrpSpPr/>
          <p:nvPr/>
        </p:nvGrpSpPr>
        <p:grpSpPr>
          <a:xfrm flipH="1">
            <a:off x="1753925" y="2187126"/>
            <a:ext cx="2860892" cy="2342631"/>
            <a:chOff x="6615747" y="2146166"/>
            <a:chExt cx="2860892" cy="2342631"/>
          </a:xfrm>
        </p:grpSpPr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0F4843F8-C5FC-9E4F-8A56-E9EAF0F9A772}"/>
                </a:ext>
              </a:extLst>
            </p:cNvPr>
            <p:cNvSpPr/>
            <p:nvPr/>
          </p:nvSpPr>
          <p:spPr>
            <a:xfrm flipH="1">
              <a:off x="6615747" y="2879889"/>
              <a:ext cx="862203" cy="877226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58" name="Triangle">
              <a:extLst>
                <a:ext uri="{FF2B5EF4-FFF2-40B4-BE49-F238E27FC236}">
                  <a16:creationId xmlns:a16="http://schemas.microsoft.com/office/drawing/2014/main" id="{8D8752D1-B94F-AE45-9EAC-F73B4B2B28F7}"/>
                </a:ext>
              </a:extLst>
            </p:cNvPr>
            <p:cNvSpPr/>
            <p:nvPr/>
          </p:nvSpPr>
          <p:spPr>
            <a:xfrm flipH="1">
              <a:off x="6616094" y="2146166"/>
              <a:ext cx="858204" cy="73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Triangle">
              <a:extLst>
                <a:ext uri="{FF2B5EF4-FFF2-40B4-BE49-F238E27FC236}">
                  <a16:creationId xmlns:a16="http://schemas.microsoft.com/office/drawing/2014/main" id="{4176489C-0BF4-4C44-AB79-A9B112F3AA13}"/>
                </a:ext>
              </a:extLst>
            </p:cNvPr>
            <p:cNvSpPr/>
            <p:nvPr/>
          </p:nvSpPr>
          <p:spPr>
            <a:xfrm rot="10800000">
              <a:off x="6643660" y="3750504"/>
              <a:ext cx="830637" cy="73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F1F52AF4-9815-8448-BC65-C86413595090}"/>
                </a:ext>
              </a:extLst>
            </p:cNvPr>
            <p:cNvSpPr/>
            <p:nvPr/>
          </p:nvSpPr>
          <p:spPr>
            <a:xfrm flipH="1">
              <a:off x="7472226" y="2161679"/>
              <a:ext cx="2004413" cy="2313647"/>
            </a:xfrm>
            <a:prstGeom prst="rect">
              <a:avLst/>
            </a:prstGeom>
            <a:solidFill>
              <a:srgbClr val="DDDDDD">
                <a:alpha val="2484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Analytics Engine and Workflow Overview</a:t>
            </a:r>
            <a:endParaRPr lang="de-CH" dirty="0">
              <a:solidFill>
                <a:srgbClr val="2850A0"/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4368000" y="2633985"/>
            <a:ext cx="2751514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236871DE-BD9F-416F-AC34-18EAAD0011DB}"/>
              </a:ext>
            </a:extLst>
          </p:cNvPr>
          <p:cNvSpPr txBox="1"/>
          <p:nvPr/>
        </p:nvSpPr>
        <p:spPr>
          <a:xfrm>
            <a:off x="1798117" y="3181601"/>
            <a:ext cx="92438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821B4F5-B605-4C38-A547-BB1B49E6255C}"/>
              </a:ext>
            </a:extLst>
          </p:cNvPr>
          <p:cNvSpPr txBox="1"/>
          <p:nvPr/>
        </p:nvSpPr>
        <p:spPr>
          <a:xfrm>
            <a:off x="1800124" y="2473067"/>
            <a:ext cx="117985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files</a:t>
            </a: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id="{3DAAB80C-55BC-4CF3-A2CA-CDBAC3F1F009}"/>
              </a:ext>
            </a:extLst>
          </p:cNvPr>
          <p:cNvSpPr txBox="1"/>
          <p:nvPr/>
        </p:nvSpPr>
        <p:spPr>
          <a:xfrm>
            <a:off x="1792616" y="3909760"/>
            <a:ext cx="85842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web data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5932809" y="4821150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4259868" y="4827429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4454166" y="1561862"/>
            <a:ext cx="247133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sz="1600" dirty="0"/>
              <a:t>B4P Execution and Analytics Engine</a:t>
            </a:r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2111E9E1-7971-48B1-8E86-35F9FF3714EE}"/>
              </a:ext>
            </a:extLst>
          </p:cNvPr>
          <p:cNvSpPr/>
          <p:nvPr/>
        </p:nvSpPr>
        <p:spPr>
          <a:xfrm rot="5400000">
            <a:off x="5432967" y="3259184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4EB56C-8D6C-324D-A64F-79775781FB58}"/>
              </a:ext>
            </a:extLst>
          </p:cNvPr>
          <p:cNvGrpSpPr/>
          <p:nvPr/>
        </p:nvGrpSpPr>
        <p:grpSpPr>
          <a:xfrm>
            <a:off x="2929927" y="5735332"/>
            <a:ext cx="6370289" cy="697998"/>
            <a:chOff x="2763986" y="5528001"/>
            <a:chExt cx="6370289" cy="697998"/>
          </a:xfrm>
        </p:grpSpPr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CCE27BF0-2479-4C29-9B0F-9C39EEA546F3}"/>
                </a:ext>
              </a:extLst>
            </p:cNvPr>
            <p:cNvSpPr txBox="1"/>
            <p:nvPr/>
          </p:nvSpPr>
          <p:spPr>
            <a:xfrm>
              <a:off x="2786434" y="5528001"/>
              <a:ext cx="634784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200">
                  <a:solidFill>
                    <a:srgbClr val="535353"/>
                  </a:solidFill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files:      Excel, XLS/XLSX, CSV/TSV, XML, JSON, HTML, MHTML, Zip, Text </a:t>
              </a:r>
            </a:p>
          </p:txBody>
        </p:sp>
        <p:sp>
          <p:nvSpPr>
            <p:cNvPr id="26" name="TextBox 36">
              <a:extLst>
                <a:ext uri="{FF2B5EF4-FFF2-40B4-BE49-F238E27FC236}">
                  <a16:creationId xmlns:a16="http://schemas.microsoft.com/office/drawing/2014/main" id="{865BF816-37AD-4199-AD9A-5660A00B4218}"/>
                </a:ext>
              </a:extLst>
            </p:cNvPr>
            <p:cNvSpPr txBox="1"/>
            <p:nvPr/>
          </p:nvSpPr>
          <p:spPr>
            <a:xfrm>
              <a:off x="2763986" y="5733000"/>
              <a:ext cx="4134101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>
                  <a:solidFill>
                    <a:srgbClr val="535353"/>
                  </a:solidFill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databases:    Salesforce, Oracle, SAP, Access, …</a:t>
              </a:r>
            </a:p>
          </p:txBody>
        </p:sp>
        <p:sp>
          <p:nvSpPr>
            <p:cNvPr id="27" name="TextBox 49">
              <a:extLst>
                <a:ext uri="{FF2B5EF4-FFF2-40B4-BE49-F238E27FC236}">
                  <a16:creationId xmlns:a16="http://schemas.microsoft.com/office/drawing/2014/main" id="{DD261FA9-AFA2-4D01-88DB-6F2ECDA80663}"/>
                </a:ext>
              </a:extLst>
            </p:cNvPr>
            <p:cNvSpPr txBox="1"/>
            <p:nvPr/>
          </p:nvSpPr>
          <p:spPr>
            <a:xfrm>
              <a:off x="2786434" y="5949000"/>
              <a:ext cx="5326612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>
                  <a:solidFill>
                    <a:srgbClr val="535353"/>
                  </a:solidFill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data:      Data from any Internet accessible source</a:t>
              </a:r>
            </a:p>
          </p:txBody>
        </p:sp>
      </p:grpSp>
      <p:sp>
        <p:nvSpPr>
          <p:cNvPr id="28" name="Cylinder">
            <a:extLst>
              <a:ext uri="{FF2B5EF4-FFF2-40B4-BE49-F238E27FC236}">
                <a16:creationId xmlns:a16="http://schemas.microsoft.com/office/drawing/2014/main" id="{8AA3741A-96AF-4EF4-B8FE-2C9A91917482}"/>
              </a:ext>
            </a:extLst>
          </p:cNvPr>
          <p:cNvSpPr/>
          <p:nvPr/>
        </p:nvSpPr>
        <p:spPr>
          <a:xfrm>
            <a:off x="3122336" y="3173553"/>
            <a:ext cx="293429" cy="387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0F4E49F9-24D0-4FC5-9457-64F321013583}"/>
              </a:ext>
            </a:extLst>
          </p:cNvPr>
          <p:cNvSpPr/>
          <p:nvPr/>
        </p:nvSpPr>
        <p:spPr>
          <a:xfrm>
            <a:off x="3032185" y="240891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D8FFC1C0-D9C9-482E-BAF2-8ADFB586AB87}"/>
              </a:ext>
            </a:extLst>
          </p:cNvPr>
          <p:cNvSpPr/>
          <p:nvPr/>
        </p:nvSpPr>
        <p:spPr>
          <a:xfrm>
            <a:off x="3108385" y="2459718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DAE72074-EF23-47C1-AEFD-AA7E736EDF8D}"/>
              </a:ext>
            </a:extLst>
          </p:cNvPr>
          <p:cNvSpPr/>
          <p:nvPr/>
        </p:nvSpPr>
        <p:spPr>
          <a:xfrm>
            <a:off x="3197285" y="2510519"/>
            <a:ext cx="254897" cy="35856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4619612" y="4414505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4" name="World">
            <a:extLst>
              <a:ext uri="{FF2B5EF4-FFF2-40B4-BE49-F238E27FC236}">
                <a16:creationId xmlns:a16="http://schemas.microsoft.com/office/drawing/2014/main" id="{F021997C-839D-4DBB-9A70-8A55A5E0AA71}"/>
              </a:ext>
            </a:extLst>
          </p:cNvPr>
          <p:cNvSpPr/>
          <p:nvPr/>
        </p:nvSpPr>
        <p:spPr>
          <a:xfrm>
            <a:off x="3063764" y="3830557"/>
            <a:ext cx="435973" cy="435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5" name="TextBox 36">
            <a:extLst>
              <a:ext uri="{FF2B5EF4-FFF2-40B4-BE49-F238E27FC236}">
                <a16:creationId xmlns:a16="http://schemas.microsoft.com/office/drawing/2014/main" id="{83BEF026-06A0-45D5-81E8-48CB522DC6C5}"/>
              </a:ext>
            </a:extLst>
          </p:cNvPr>
          <p:cNvSpPr txBox="1"/>
          <p:nvPr/>
        </p:nvSpPr>
        <p:spPr>
          <a:xfrm>
            <a:off x="1691682" y="1568867"/>
            <a:ext cx="192756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complex data sources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4842972" y="4010741"/>
            <a:ext cx="2561" cy="316215"/>
          </a:xfrm>
          <a:prstGeom prst="line">
            <a:avLst/>
          </a:prstGeom>
          <a:ln w="31750">
            <a:solidFill>
              <a:srgbClr val="3264C8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6411289" y="4028121"/>
            <a:ext cx="2561" cy="288865"/>
          </a:xfrm>
          <a:prstGeom prst="line">
            <a:avLst/>
          </a:prstGeom>
          <a:ln w="31750">
            <a:solidFill>
              <a:srgbClr val="3264C8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75FFF56-8B66-452F-9549-8DCE733128E4}"/>
              </a:ext>
            </a:extLst>
          </p:cNvPr>
          <p:cNvSpPr txBox="1"/>
          <p:nvPr/>
        </p:nvSpPr>
        <p:spPr>
          <a:xfrm>
            <a:off x="7760413" y="1591589"/>
            <a:ext cx="21532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analysis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generated in seconds</a:t>
            </a:r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6250425" y="4394935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6316133" y="4435424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6294418" y="4496575"/>
            <a:ext cx="310339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solidFill>
                  <a:srgbClr val="3264C8"/>
                </a:solidFill>
              </a:rPr>
              <a:t>B4P</a:t>
            </a:r>
          </a:p>
        </p:txBody>
      </p:sp>
      <p:sp>
        <p:nvSpPr>
          <p:cNvPr id="42" name="B4P">
            <a:extLst>
              <a:ext uri="{FF2B5EF4-FFF2-40B4-BE49-F238E27FC236}">
                <a16:creationId xmlns:a16="http://schemas.microsoft.com/office/drawing/2014/main" id="{EE332527-FD0B-4C03-99FD-BBE36D0D5257}"/>
              </a:ext>
            </a:extLst>
          </p:cNvPr>
          <p:cNvSpPr txBox="1"/>
          <p:nvPr/>
        </p:nvSpPr>
        <p:spPr>
          <a:xfrm>
            <a:off x="5100632" y="2619131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9C506DCC-9081-4846-88AF-2F32E750F38E}"/>
              </a:ext>
            </a:extLst>
          </p:cNvPr>
          <p:cNvSpPr txBox="1"/>
          <p:nvPr/>
        </p:nvSpPr>
        <p:spPr>
          <a:xfrm>
            <a:off x="7887288" y="2500794"/>
            <a:ext cx="85820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Excel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63A717A5-F7E8-4DE1-A842-C51444D36F72}"/>
              </a:ext>
            </a:extLst>
          </p:cNvPr>
          <p:cNvSpPr txBox="1"/>
          <p:nvPr/>
        </p:nvSpPr>
        <p:spPr>
          <a:xfrm>
            <a:off x="7892782" y="3181255"/>
            <a:ext cx="83063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076D2205-CCF8-4BEC-9461-8F30A2BAE797}"/>
              </a:ext>
            </a:extLst>
          </p:cNvPr>
          <p:cNvSpPr txBox="1"/>
          <p:nvPr/>
        </p:nvSpPr>
        <p:spPr>
          <a:xfrm>
            <a:off x="7847218" y="3917663"/>
            <a:ext cx="12451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400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64A99878-4E5F-DD47-8B30-51D40A2640B4}"/>
              </a:ext>
            </a:extLst>
          </p:cNvPr>
          <p:cNvSpPr/>
          <p:nvPr/>
        </p:nvSpPr>
        <p:spPr>
          <a:xfrm>
            <a:off x="3887071" y="1620577"/>
            <a:ext cx="480929" cy="45791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C8B02338-5BAB-4B47-96BD-A5063617E03D}"/>
              </a:ext>
            </a:extLst>
          </p:cNvPr>
          <p:cNvSpPr/>
          <p:nvPr/>
        </p:nvSpPr>
        <p:spPr>
          <a:xfrm>
            <a:off x="7006284" y="1639644"/>
            <a:ext cx="495250" cy="45791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Bar Chart">
            <a:extLst>
              <a:ext uri="{FF2B5EF4-FFF2-40B4-BE49-F238E27FC236}">
                <a16:creationId xmlns:a16="http://schemas.microsoft.com/office/drawing/2014/main" id="{2E539F6F-9C1F-4C17-AC44-044794EE8681}"/>
              </a:ext>
            </a:extLst>
          </p:cNvPr>
          <p:cNvSpPr/>
          <p:nvPr/>
        </p:nvSpPr>
        <p:spPr>
          <a:xfrm>
            <a:off x="8907872" y="3118427"/>
            <a:ext cx="369063" cy="36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Line Graph">
            <a:extLst>
              <a:ext uri="{FF2B5EF4-FFF2-40B4-BE49-F238E27FC236}">
                <a16:creationId xmlns:a16="http://schemas.microsoft.com/office/drawing/2014/main" id="{7896D580-56BD-4675-9195-D5AC43ADA9B4}"/>
              </a:ext>
            </a:extLst>
          </p:cNvPr>
          <p:cNvSpPr/>
          <p:nvPr/>
        </p:nvSpPr>
        <p:spPr>
          <a:xfrm>
            <a:off x="8858983" y="3830557"/>
            <a:ext cx="487433" cy="415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85078B1E-2A05-7048-807D-C640BD093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20" y="2435828"/>
            <a:ext cx="387054" cy="382253"/>
          </a:xfrm>
          <a:prstGeom prst="rect">
            <a:avLst/>
          </a:prstGeom>
        </p:spPr>
      </p:pic>
      <p:cxnSp>
        <p:nvCxnSpPr>
          <p:cNvPr id="48" name="Gerader Verbinder 4">
            <a:extLst>
              <a:ext uri="{FF2B5EF4-FFF2-40B4-BE49-F238E27FC236}">
                <a16:creationId xmlns:a16="http://schemas.microsoft.com/office/drawing/2014/main" id="{D0C4D2FF-BBF8-5F4C-A5A1-8B7930873DF9}"/>
              </a:ext>
            </a:extLst>
          </p:cNvPr>
          <p:cNvCxnSpPr>
            <a:cxnSpLocks/>
          </p:cNvCxnSpPr>
          <p:nvPr/>
        </p:nvCxnSpPr>
        <p:spPr>
          <a:xfrm>
            <a:off x="1691682" y="5589000"/>
            <a:ext cx="842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4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3: Low-code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12 Statements: download, align, merge, clean, and save as Excel.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575791"/>
            <a:ext cx="8424936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1: 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listing[]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listing[], listing[] + .html);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listing[] ,listing[] + .html,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listing[],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listing[], listing[]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2: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3: 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5: Save results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772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024972"/>
            <a:ext cx="57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709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997000"/>
            <a:ext cx="57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35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573056"/>
            <a:ext cx="576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699637" y="4469536"/>
            <a:ext cx="58836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67637" y="4253536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181927" y="4509000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22814" y="4534385"/>
            <a:ext cx="1065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Website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5CE3C-3529-1B49-A23C-BDA0EA4A106E}"/>
              </a:ext>
            </a:extLst>
          </p:cNvPr>
          <p:cNvSpPr/>
          <p:nvPr/>
        </p:nvSpPr>
        <p:spPr>
          <a:xfrm>
            <a:off x="291787" y="2111756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 more information: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2291CE-6CA0-E541-A327-7AB548A2156C}"/>
              </a:ext>
            </a:extLst>
          </p:cNvPr>
          <p:cNvSpPr txBox="1"/>
          <p:nvPr/>
        </p:nvSpPr>
        <p:spPr>
          <a:xfrm>
            <a:off x="2424000" y="2493000"/>
            <a:ext cx="655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TECHNICAL SIDE NOTES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DELETE THESE FROM FROM FINAL PDF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– The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Language 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83" y="1269000"/>
            <a:ext cx="11196980" cy="48965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400" dirty="0"/>
              <a:t>-  This allows you to load sophisticated JSON data tree structures into the hierarchical variable structure.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Dynamic variable tree, allowing to build up nested arrays and structures.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400" dirty="0"/>
              <a:t>Example: 	table process (...),  pick if (...)</a:t>
            </a:r>
            <a:br>
              <a:rPr lang="en-US" sz="1400" dirty="0"/>
            </a:br>
            <a:r>
              <a:rPr lang="en-US" sz="1400" dirty="0"/>
              <a:t>Benefit: 	Eliminates need to write loops or other details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File names with directory paths are understood and interpreted correctly in other platforms (e.g. Windows vs. Linux).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When you program, think big:</a:t>
            </a:r>
          </a:p>
          <a:p>
            <a:r>
              <a:rPr lang="en-US" sz="1400" dirty="0"/>
              <a:t>Hint 1	</a:t>
            </a:r>
            <a:r>
              <a:rPr lang="en-US" sz="1400" b="1" dirty="0">
                <a:solidFill>
                  <a:srgbClr val="003399"/>
                </a:solidFill>
              </a:rPr>
              <a:t>Use the rich </a:t>
            </a:r>
            <a:r>
              <a:rPr lang="en-US" sz="1400" b="1" dirty="0" err="1">
                <a:solidFill>
                  <a:srgbClr val="003399"/>
                </a:solidFill>
              </a:rPr>
              <a:t>B4P</a:t>
            </a:r>
            <a:r>
              <a:rPr lang="en-US" sz="1400" b="1" dirty="0">
                <a:solidFill>
                  <a:srgbClr val="003399"/>
                </a:solidFill>
              </a:rPr>
              <a:t> function library </a:t>
            </a:r>
            <a:r>
              <a:rPr lang="en-US" sz="1400" dirty="0"/>
              <a:t>to process these tables and big data. </a:t>
            </a:r>
            <a:br>
              <a:rPr lang="en-US" sz="1400" dirty="0"/>
            </a:br>
            <a:r>
              <a:rPr lang="en-US" sz="1400" dirty="0"/>
              <a:t>	Large tables will be analyzed and processed at naked machine performance.</a:t>
            </a:r>
          </a:p>
          <a:p>
            <a:r>
              <a:rPr lang="en-US" sz="1400" dirty="0"/>
              <a:t>Hint 2	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r>
              <a:rPr lang="en-US" sz="1400" dirty="0"/>
              <a:t>Hint 3	Think how you can formulate your code in a very compact manner without compromising comprehensibility.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>
                <a:solidFill>
                  <a:srgbClr val="003399"/>
                </a:solidFill>
              </a:rPr>
              <a:t>Doing the great things with 5 - 20 lines of code is within reach.</a:t>
            </a:r>
          </a:p>
        </p:txBody>
      </p:sp>
    </p:spTree>
    <p:extLst>
      <p:ext uri="{BB962C8B-B14F-4D97-AF65-F5344CB8AC3E}">
        <p14:creationId xmlns:p14="http://schemas.microsoft.com/office/powerpoint/2010/main" val="392058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4367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 err="1">
                <a:solidFill>
                  <a:srgbClr val="2850A0"/>
                </a:solidFill>
              </a:rPr>
              <a:t>B4P</a:t>
            </a:r>
            <a:r>
              <a:rPr lang="en-AE" dirty="0">
                <a:solidFill>
                  <a:srgbClr val="2850A0"/>
                </a:solidFill>
              </a:rPr>
              <a:t> – Beyond Former Performance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CD0E21-040D-405E-95FE-47F7127757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/>
          <a:lstStyle/>
          <a:p>
            <a:endParaRPr lang="en-A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3056"/>
            <a:ext cx="11232000" cy="717944"/>
          </a:xfrm>
        </p:spPr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dirty="0" err="1">
                <a:hlinkClick r:id="rId2"/>
              </a:rPr>
              <a:t>www.b4p.app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164615"/>
            <a:ext cx="8159850" cy="360363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Execution and Analytics Engine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06F6C29-0A12-4C9A-8BC5-EB698990401B}"/>
              </a:ext>
            </a:extLst>
          </p:cNvPr>
          <p:cNvSpPr/>
          <p:nvPr/>
        </p:nvSpPr>
        <p:spPr>
          <a:xfrm>
            <a:off x="1992000" y="2736175"/>
            <a:ext cx="2751514" cy="1385649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DB3E8C4-A338-47F1-92E8-57F27776069C}"/>
              </a:ext>
            </a:extLst>
          </p:cNvPr>
          <p:cNvSpPr txBox="1"/>
          <p:nvPr/>
        </p:nvSpPr>
        <p:spPr>
          <a:xfrm>
            <a:off x="3556809" y="4923340"/>
            <a:ext cx="10923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b="1" dirty="0">
                <a:solidFill>
                  <a:srgbClr val="2850A0"/>
                </a:solidFill>
              </a:rPr>
              <a:t>Batch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b="1" dirty="0">
                <a:solidFill>
                  <a:srgbClr val="2850A0"/>
                </a:solidFill>
              </a:rPr>
              <a:t>Programs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id="{1A3D54D4-25CB-4DFC-BBE0-58752B9C4883}"/>
              </a:ext>
            </a:extLst>
          </p:cNvPr>
          <p:cNvSpPr txBox="1"/>
          <p:nvPr/>
        </p:nvSpPr>
        <p:spPr>
          <a:xfrm>
            <a:off x="1883868" y="4929619"/>
            <a:ext cx="118813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b="1" dirty="0">
                <a:solidFill>
                  <a:srgbClr val="2850A0"/>
                </a:solidFill>
              </a:rPr>
              <a:t>Interactive</a:t>
            </a:r>
          </a:p>
          <a:p>
            <a:pPr algn="ctr">
              <a:defRPr sz="1400">
                <a:solidFill>
                  <a:srgbClr val="535353"/>
                </a:solidFill>
              </a:defRPr>
            </a:pPr>
            <a:r>
              <a:rPr lang="en-US" sz="1200" b="1" dirty="0">
                <a:solidFill>
                  <a:srgbClr val="2850A0"/>
                </a:solidFill>
              </a:rPr>
              <a:t>processing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2423DD3-F943-4D48-85FC-9C8215A5CE48}"/>
              </a:ext>
            </a:extLst>
          </p:cNvPr>
          <p:cNvSpPr txBox="1"/>
          <p:nvPr/>
        </p:nvSpPr>
        <p:spPr>
          <a:xfrm>
            <a:off x="1917089" y="1736198"/>
            <a:ext cx="247133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400" b="1">
                <a:solidFill>
                  <a:srgbClr val="3264C8"/>
                </a:solidFill>
              </a:defRPr>
            </a:lvl1pPr>
          </a:lstStyle>
          <a:p>
            <a:r>
              <a:rPr lang="en-US" sz="1600" dirty="0"/>
              <a:t>B4P Execution and Analytics Engine</a:t>
            </a:r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2111E9E1-7971-48B1-8E86-35F9FF3714EE}"/>
              </a:ext>
            </a:extLst>
          </p:cNvPr>
          <p:cNvSpPr/>
          <p:nvPr/>
        </p:nvSpPr>
        <p:spPr>
          <a:xfrm rot="5400000">
            <a:off x="3056967" y="3361374"/>
            <a:ext cx="538348" cy="69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FDE704CC-92A1-4107-B733-3B4E586E62FB}"/>
              </a:ext>
            </a:extLst>
          </p:cNvPr>
          <p:cNvSpPr/>
          <p:nvPr/>
        </p:nvSpPr>
        <p:spPr>
          <a:xfrm>
            <a:off x="2243612" y="4516695"/>
            <a:ext cx="396388" cy="370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8F4BD6E5-0894-4151-867C-908F75885BB7}"/>
              </a:ext>
            </a:extLst>
          </p:cNvPr>
          <p:cNvSpPr/>
          <p:nvPr/>
        </p:nvSpPr>
        <p:spPr>
          <a:xfrm flipH="1">
            <a:off x="2466972" y="4112931"/>
            <a:ext cx="2561" cy="316215"/>
          </a:xfrm>
          <a:prstGeom prst="line">
            <a:avLst/>
          </a:prstGeom>
          <a:ln w="31750">
            <a:solidFill>
              <a:srgbClr val="3264C8"/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435F275B-F63F-4644-86A1-D50A28525A32}"/>
              </a:ext>
            </a:extLst>
          </p:cNvPr>
          <p:cNvSpPr/>
          <p:nvPr/>
        </p:nvSpPr>
        <p:spPr>
          <a:xfrm flipV="1">
            <a:off x="4035289" y="4130311"/>
            <a:ext cx="2561" cy="288865"/>
          </a:xfrm>
          <a:prstGeom prst="line">
            <a:avLst/>
          </a:prstGeom>
          <a:ln w="31750">
            <a:solidFill>
              <a:srgbClr val="3264C8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551F1A89-BCA0-460C-99CC-06E188E473DE}"/>
              </a:ext>
            </a:extLst>
          </p:cNvPr>
          <p:cNvSpPr/>
          <p:nvPr/>
        </p:nvSpPr>
        <p:spPr>
          <a:xfrm>
            <a:off x="3874425" y="4497125"/>
            <a:ext cx="275795" cy="358561"/>
          </a:xfrm>
          <a:prstGeom prst="rect">
            <a:avLst/>
          </a:pr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88B5600E-39FB-4123-AE8E-55B83964E66B}"/>
              </a:ext>
            </a:extLst>
          </p:cNvPr>
          <p:cNvSpPr/>
          <p:nvPr/>
        </p:nvSpPr>
        <p:spPr>
          <a:xfrm>
            <a:off x="3940133" y="4537614"/>
            <a:ext cx="275796" cy="358561"/>
          </a:xfrm>
          <a:prstGeom prst="rect">
            <a:avLst/>
          </a:prstGeom>
          <a:solidFill>
            <a:srgbClr val="FFFFFF"/>
          </a:solidFill>
          <a:ln w="19050">
            <a:solidFill>
              <a:srgbClr val="3264C8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41" name="B4P">
            <a:extLst>
              <a:ext uri="{FF2B5EF4-FFF2-40B4-BE49-F238E27FC236}">
                <a16:creationId xmlns:a16="http://schemas.microsoft.com/office/drawing/2014/main" id="{D764307D-9EF9-44B3-9CD5-0969C0E1AB3C}"/>
              </a:ext>
            </a:extLst>
          </p:cNvPr>
          <p:cNvSpPr txBox="1"/>
          <p:nvPr/>
        </p:nvSpPr>
        <p:spPr>
          <a:xfrm>
            <a:off x="3918418" y="4598765"/>
            <a:ext cx="310339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535353"/>
                </a:solidFill>
              </a:defRPr>
            </a:lvl1pPr>
          </a:lstStyle>
          <a:p>
            <a:r>
              <a:rPr lang="en-US" dirty="0">
                <a:solidFill>
                  <a:srgbClr val="3264C8"/>
                </a:solidFill>
              </a:rPr>
              <a:t>B4P</a:t>
            </a:r>
          </a:p>
        </p:txBody>
      </p:sp>
      <p:sp>
        <p:nvSpPr>
          <p:cNvPr id="42" name="B4P">
            <a:extLst>
              <a:ext uri="{FF2B5EF4-FFF2-40B4-BE49-F238E27FC236}">
                <a16:creationId xmlns:a16="http://schemas.microsoft.com/office/drawing/2014/main" id="{EE332527-FD0B-4C03-99FD-BBE36D0D5257}"/>
              </a:ext>
            </a:extLst>
          </p:cNvPr>
          <p:cNvSpPr txBox="1"/>
          <p:nvPr/>
        </p:nvSpPr>
        <p:spPr>
          <a:xfrm>
            <a:off x="2724632" y="2721321"/>
            <a:ext cx="128977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pic>
        <p:nvPicPr>
          <p:cNvPr id="4" name="Picture 3" descr="Diagram, application&#10;&#10;Description automatically generated">
            <a:extLst>
              <a:ext uri="{FF2B5EF4-FFF2-40B4-BE49-F238E27FC236}">
                <a16:creationId xmlns:a16="http://schemas.microsoft.com/office/drawing/2014/main" id="{7D30F555-A0C3-DA41-BAC8-2B8DCF5C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94" y="1692639"/>
            <a:ext cx="3828273" cy="399816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144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Execution and Analytics Engine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hteck: abgerundete Ecken 14">
            <a:extLst>
              <a:ext uri="{FF2B5EF4-FFF2-40B4-BE49-F238E27FC236}">
                <a16:creationId xmlns:a16="http://schemas.microsoft.com/office/drawing/2014/main" id="{7158847E-7376-6949-B8B0-1248FECD4E5E}"/>
              </a:ext>
            </a:extLst>
          </p:cNvPr>
          <p:cNvSpPr/>
          <p:nvPr/>
        </p:nvSpPr>
        <p:spPr>
          <a:xfrm>
            <a:off x="5160000" y="2751105"/>
            <a:ext cx="915939" cy="857082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B4P">
            <a:extLst>
              <a:ext uri="{FF2B5EF4-FFF2-40B4-BE49-F238E27FC236}">
                <a16:creationId xmlns:a16="http://schemas.microsoft.com/office/drawing/2014/main" id="{D606AF29-B0FF-EB45-876B-A4D4EA1BE645}"/>
              </a:ext>
            </a:extLst>
          </p:cNvPr>
          <p:cNvSpPr txBox="1"/>
          <p:nvPr/>
        </p:nvSpPr>
        <p:spPr>
          <a:xfrm>
            <a:off x="5188000" y="2751105"/>
            <a:ext cx="840075" cy="43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2800" noProof="1"/>
              <a:t>B4P</a:t>
            </a:r>
          </a:p>
        </p:txBody>
      </p:sp>
      <p:sp>
        <p:nvSpPr>
          <p:cNvPr id="19" name="Triangle">
            <a:extLst>
              <a:ext uri="{FF2B5EF4-FFF2-40B4-BE49-F238E27FC236}">
                <a16:creationId xmlns:a16="http://schemas.microsoft.com/office/drawing/2014/main" id="{5AEC1560-E503-FA47-9B7A-576C5F6EBFFC}"/>
              </a:ext>
            </a:extLst>
          </p:cNvPr>
          <p:cNvSpPr/>
          <p:nvPr/>
        </p:nvSpPr>
        <p:spPr>
          <a:xfrm rot="5400000">
            <a:off x="5460908" y="3153908"/>
            <a:ext cx="340810" cy="497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3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Table of Contents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21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1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15 Statements:  load, clean, align semantics, merge, save as Excel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071664" y="2151927"/>
            <a:ext cx="8640960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A small demonstration program showing how Excel files (.xlsx) are read, processed and saved, including some style.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	// Include this library if you want to use the 'table style ...' functions.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football club, Football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soccer club,   Soccer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 // Beginners are Novices here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football club, { Family Name, City }, { Last Name, Town }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soccer club,   [Level]==Novice, [Level]=Beginner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football club, soccer club, { Last Name, First Name }, { Level, Town }, append, " or "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Last Name,  First Name });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  { Level, First Name, Last Name, Town }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Done processing.  Before saving to Excel fie, do some formatting.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sheet, column width, 20, row height, 20,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             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0, sheet, boldface, true, fill color, gray 15 );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Level, sheet, column width, 30 );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soccer club, ([Level] = '*Questionable*'),</a:t>
            </a: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( soccer club, Level, row(), single, text color, red )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 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(soccer club);</a:t>
            </a:r>
          </a:p>
          <a:p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soccer club, Soccer Club, New Soccer Club Membership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echo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3072000" y="1484696"/>
            <a:ext cx="1800128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4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479680" y="213276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Multiple words </a:t>
            </a:r>
            <a:r>
              <a:rPr lang="en-US" sz="1400" dirty="0">
                <a:solidFill>
                  <a:schemeClr val="tx1"/>
                </a:solidFill>
              </a:rPr>
              <a:t>allowed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 readability + flexibility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3852AC-8F0D-414F-98A6-28A5AC1E99D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11680" y="2384796"/>
            <a:ext cx="648320" cy="46805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79680" y="299686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1 statement merges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2 tables </a:t>
            </a:r>
            <a:r>
              <a:rPr lang="en-US" sz="14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711680" y="324889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5087888" y="1484696"/>
            <a:ext cx="2808064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No loops.  </a:t>
            </a:r>
            <a:r>
              <a:rPr lang="en-US" sz="1400" dirty="0">
                <a:solidFill>
                  <a:schemeClr val="tx1"/>
                </a:solidFill>
              </a:rPr>
              <a:t>Simple statements applied for the whole table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8256488" y="1484696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loaded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8616280" y="1988752"/>
            <a:ext cx="0" cy="64807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85893C8-0A1A-4F58-9595-1F6B471494D0}"/>
              </a:ext>
            </a:extLst>
          </p:cNvPr>
          <p:cNvCxnSpPr>
            <a:cxnSpLocks/>
          </p:cNvCxnSpPr>
          <p:nvPr/>
        </p:nvCxnSpPr>
        <p:spPr>
          <a:xfrm>
            <a:off x="7248128" y="1988752"/>
            <a:ext cx="0" cy="108012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5E9E909A-2E51-492D-8CCA-0117CAD33E15}"/>
              </a:ext>
            </a:extLst>
          </p:cNvPr>
          <p:cNvSpPr/>
          <p:nvPr/>
        </p:nvSpPr>
        <p:spPr>
          <a:xfrm>
            <a:off x="479680" y="3932776"/>
            <a:ext cx="2232000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7 Statements to combine the clubs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7 statements to add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some formatting and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save the work.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3072000" y="573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Excel file saved </a:t>
            </a:r>
            <a:r>
              <a:rPr lang="en-US" sz="14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400" dirty="0">
                <a:solidFill>
                  <a:schemeClr val="tx1"/>
                </a:solidFill>
              </a:rPr>
              <a:t>one single statement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 flipV="1">
            <a:off x="3792000" y="5156944"/>
            <a:ext cx="0" cy="57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55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91056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2 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18 Statements: download, clean, align, colorize per party, and save as Excel.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220242"/>
            <a:ext cx="8424936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presidents, presidents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presidents,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party colors,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presidents,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[party colors 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presidents,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presidents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presidents, All U.S. Presidents,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36451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161654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08445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4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228514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280445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Align the data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2948514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52445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Define colors </a:t>
            </a:r>
            <a:r>
              <a:rPr lang="en-US" sz="1400" dirty="0">
                <a:solidFill>
                  <a:schemeClr val="tx1"/>
                </a:solidFill>
              </a:rPr>
              <a:t>affiliated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668514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4820458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Color and Style </a:t>
            </a:r>
            <a:r>
              <a:rPr lang="en-US" sz="14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4964514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68451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5972514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12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 Example 3: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21 Statements: download, align, merge, clean, style, and save as Excel.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26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1: 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listing[]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listing[], listing[] + .html);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listing[] ,listing[] + .html,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listing[],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listing[], listing[]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2: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3: 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Percent value gets converted to regular number, price value is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claned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4: Add some color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Step 5: 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17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1952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63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292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42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645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364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65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573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517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Save as Excel File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2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approaches do not address challenges of data management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3432000" y="1354686"/>
            <a:ext cx="5040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repetitive manual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3828084" y="6032220"/>
            <a:ext cx="6155916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Poor performance (past due date, inconsistent, unreliable results)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2640000" y="1904334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496000" y="2768430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312296" y="4568630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024000" y="1904334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 –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456000" y="5288550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6384304" y="370453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768000" y="2552550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616000" y="2680387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840000" y="3704550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900084" y="1760318"/>
            <a:ext cx="540004" cy="14401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160168" y="2192442"/>
            <a:ext cx="863832" cy="3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828084" y="2552550"/>
            <a:ext cx="72000" cy="215880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9263784" y="2192442"/>
            <a:ext cx="612216" cy="487945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160168" y="2984454"/>
            <a:ext cx="3455832" cy="55933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576000" y="4028550"/>
            <a:ext cx="2808304" cy="2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304184" y="3200478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1F817C-A93F-4D9E-BAF2-BF91CC8F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43" y="1269000"/>
            <a:ext cx="742357" cy="53989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60168" y="2984454"/>
            <a:ext cx="144016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280000" y="2840550"/>
            <a:ext cx="216000" cy="14390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4800208" y="4820658"/>
            <a:ext cx="1512088" cy="37245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208000" y="4941084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7680148" y="4352606"/>
            <a:ext cx="108004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208000" y="4352550"/>
            <a:ext cx="1296104" cy="58853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48000" y="4280550"/>
            <a:ext cx="2664296" cy="54010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4800208" y="5193112"/>
            <a:ext cx="1655792" cy="347466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680148" y="5072686"/>
            <a:ext cx="215852" cy="21586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296000" y="3848550"/>
            <a:ext cx="1512281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is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576000" y="3416502"/>
            <a:ext cx="1728184" cy="36004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680000" y="5792606"/>
            <a:ext cx="216000" cy="215944"/>
          </a:xfrm>
          <a:prstGeom prst="straightConnector1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888360" y="3488510"/>
            <a:ext cx="899792" cy="21602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 243">
            <a:extLst>
              <a:ext uri="{FF2B5EF4-FFF2-40B4-BE49-F238E27FC236}">
                <a16:creationId xmlns:a16="http://schemas.microsoft.com/office/drawing/2014/main" id="{942DF992-7F4D-404F-932E-14EF3B898C15}"/>
              </a:ext>
            </a:extLst>
          </p:cNvPr>
          <p:cNvSpPr/>
          <p:nvPr/>
        </p:nvSpPr>
        <p:spPr>
          <a:xfrm>
            <a:off x="4256171" y="5432726"/>
            <a:ext cx="759981" cy="562062"/>
          </a:xfrm>
          <a:custGeom>
            <a:avLst/>
            <a:gdLst>
              <a:gd name="connsiteX0" fmla="*/ 354030 w 759981"/>
              <a:gd name="connsiteY0" fmla="*/ 0 h 562062"/>
              <a:gd name="connsiteX1" fmla="*/ 354030 w 759981"/>
              <a:gd name="connsiteY1" fmla="*/ 58722 h 562062"/>
              <a:gd name="connsiteX2" fmla="*/ 270140 w 759981"/>
              <a:gd name="connsiteY2" fmla="*/ 134223 h 562062"/>
              <a:gd name="connsiteX3" fmla="*/ 1692 w 759981"/>
              <a:gd name="connsiteY3" fmla="*/ 176168 h 562062"/>
              <a:gd name="connsiteX4" fmla="*/ 412753 w 759981"/>
              <a:gd name="connsiteY4" fmla="*/ 251669 h 562062"/>
              <a:gd name="connsiteX5" fmla="*/ 756701 w 759981"/>
              <a:gd name="connsiteY5" fmla="*/ 402671 h 562062"/>
              <a:gd name="connsiteX6" fmla="*/ 203028 w 759981"/>
              <a:gd name="connsiteY6" fmla="*/ 419449 h 562062"/>
              <a:gd name="connsiteX7" fmla="*/ 77193 w 759981"/>
              <a:gd name="connsiteY7" fmla="*/ 562062 h 56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981" h="562062">
                <a:moveTo>
                  <a:pt x="354030" y="0"/>
                </a:moveTo>
                <a:cubicBezTo>
                  <a:pt x="361021" y="18176"/>
                  <a:pt x="368012" y="36352"/>
                  <a:pt x="354030" y="58722"/>
                </a:cubicBezTo>
                <a:cubicBezTo>
                  <a:pt x="340048" y="81092"/>
                  <a:pt x="328863" y="114649"/>
                  <a:pt x="270140" y="134223"/>
                </a:cubicBezTo>
                <a:cubicBezTo>
                  <a:pt x="211417" y="153797"/>
                  <a:pt x="-22077" y="156594"/>
                  <a:pt x="1692" y="176168"/>
                </a:cubicBezTo>
                <a:cubicBezTo>
                  <a:pt x="25461" y="195742"/>
                  <a:pt x="286918" y="213919"/>
                  <a:pt x="412753" y="251669"/>
                </a:cubicBezTo>
                <a:cubicBezTo>
                  <a:pt x="538588" y="289419"/>
                  <a:pt x="791655" y="374708"/>
                  <a:pt x="756701" y="402671"/>
                </a:cubicBezTo>
                <a:cubicBezTo>
                  <a:pt x="721747" y="430634"/>
                  <a:pt x="316279" y="392884"/>
                  <a:pt x="203028" y="419449"/>
                </a:cubicBezTo>
                <a:cubicBezTo>
                  <a:pt x="89777" y="446014"/>
                  <a:pt x="83485" y="504038"/>
                  <a:pt x="77193" y="562062"/>
                </a:cubicBezTo>
              </a:path>
            </a:pathLst>
          </a:cu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424000" y="3272550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E3E1F010-7274-49F4-9640-7FB6AEE58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4" b="6574"/>
          <a:stretch/>
        </p:blipFill>
        <p:spPr>
          <a:xfrm>
            <a:off x="2869481" y="5779345"/>
            <a:ext cx="935999" cy="708610"/>
          </a:xfrm>
          <a:prstGeom prst="rect">
            <a:avLst/>
          </a:prstGeom>
        </p:spPr>
      </p:pic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5808000" y="2696550"/>
            <a:ext cx="1728000" cy="360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Mistakes Happening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624000" y="4568550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1375800" y="4352550"/>
            <a:ext cx="400200" cy="216000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endCxn id="102" idx="2"/>
          </p:cNvCxnSpPr>
          <p:nvPr/>
        </p:nvCxnSpPr>
        <p:spPr>
          <a:xfrm flipH="1" flipV="1">
            <a:off x="1375800" y="5072606"/>
            <a:ext cx="832200" cy="287944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82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 Possible Solutions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Solutions are Not Practical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39445D0-F0FE-4FDC-A712-ED09E3B97D2D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1AFA1E6-5EAB-4AA3-B9FB-7E5CF627E46C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42F386E6-A766-4D84-86E0-C381449235BA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6F5297E-13EB-486D-A650-B6EE77CCAB99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depending on others, expensive, bothering others repeatedly for approvals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A405CFA-5DF2-4337-A60D-D5CF755BC5C0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Time consuming, others having difficulties understanding your work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73D5689-1239-4C9B-B36A-6F7C36D85E70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 code and poor performance for tasks if they are not that simple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98BE90E-D456-41A6-B631-D6510501FB0A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can become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will drop significantly when working with high data volumes.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A702BA-7B7D-4864-BCEC-F29860BC7BDE}"/>
              </a:ext>
            </a:extLst>
          </p:cNvPr>
          <p:cNvSpPr/>
          <p:nvPr/>
        </p:nvSpPr>
        <p:spPr>
          <a:xfrm>
            <a:off x="2784000" y="2781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very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9463DB-489B-4032-9947-485A8424B1D0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">
            <a:extLst>
              <a:ext uri="{FF2B5EF4-FFF2-40B4-BE49-F238E27FC236}">
                <a16:creationId xmlns:a16="http://schemas.microsoft.com/office/drawing/2014/main" id="{34209C07-081F-3942-9AF7-98784524B8B2}"/>
              </a:ext>
            </a:extLst>
          </p:cNvPr>
          <p:cNvSpPr/>
          <p:nvPr/>
        </p:nvSpPr>
        <p:spPr>
          <a:xfrm>
            <a:off x="242633" y="2339352"/>
            <a:ext cx="11652219" cy="2781807"/>
          </a:xfrm>
          <a:prstGeom prst="roundRect">
            <a:avLst>
              <a:gd name="adj" fmla="val 13748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Right Approach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Work with a Low-code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28A1C85-4086-4F4F-B9C4-75D0CFA5C1DB}"/>
              </a:ext>
            </a:extLst>
          </p:cNvPr>
          <p:cNvSpPr/>
          <p:nvPr/>
        </p:nvSpPr>
        <p:spPr>
          <a:xfrm>
            <a:off x="445621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Gather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raw data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C583618-65D3-4A26-AD1F-38C567E72EA3}"/>
              </a:ext>
            </a:extLst>
          </p:cNvPr>
          <p:cNvSpPr/>
          <p:nvPr/>
        </p:nvSpPr>
        <p:spPr>
          <a:xfrm>
            <a:off x="1885781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 &amp;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C8C9343-B5D0-442E-A48F-AAC47C4B9FEA}"/>
              </a:ext>
            </a:extLst>
          </p:cNvPr>
          <p:cNvSpPr/>
          <p:nvPr/>
        </p:nvSpPr>
        <p:spPr>
          <a:xfrm>
            <a:off x="7646437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and align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05C7739-0838-43DC-8045-CB5C94BB3C5D}"/>
              </a:ext>
            </a:extLst>
          </p:cNvPr>
          <p:cNvSpPr/>
          <p:nvPr/>
        </p:nvSpPr>
        <p:spPr>
          <a:xfrm>
            <a:off x="10505219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the work</a:t>
            </a:r>
          </a:p>
        </p:txBody>
      </p:sp>
      <p:sp>
        <p:nvSpPr>
          <p:cNvPr id="49" name="Gleichschenkliges Dreieck 48">
            <a:extLst>
              <a:ext uri="{FF2B5EF4-FFF2-40B4-BE49-F238E27FC236}">
                <a16:creationId xmlns:a16="http://schemas.microsoft.com/office/drawing/2014/main" id="{25DB4564-B6A3-475D-9D25-7C16DB9E079A}"/>
              </a:ext>
            </a:extLst>
          </p:cNvPr>
          <p:cNvSpPr/>
          <p:nvPr/>
        </p:nvSpPr>
        <p:spPr>
          <a:xfrm rot="5400000">
            <a:off x="1669621" y="271260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0" name="Gleichschenkliges Dreieck 49">
            <a:extLst>
              <a:ext uri="{FF2B5EF4-FFF2-40B4-BE49-F238E27FC236}">
                <a16:creationId xmlns:a16="http://schemas.microsoft.com/office/drawing/2014/main" id="{15E2EE98-9E10-498D-8656-00C7CE032721}"/>
              </a:ext>
            </a:extLst>
          </p:cNvPr>
          <p:cNvSpPr/>
          <p:nvPr/>
        </p:nvSpPr>
        <p:spPr>
          <a:xfrm rot="5400000">
            <a:off x="7430397" y="271262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1" name="Gleichschenkliges Dreieck 50">
            <a:extLst>
              <a:ext uri="{FF2B5EF4-FFF2-40B4-BE49-F238E27FC236}">
                <a16:creationId xmlns:a16="http://schemas.microsoft.com/office/drawing/2014/main" id="{5FFF8965-647C-4275-B4E9-E11B821436B9}"/>
              </a:ext>
            </a:extLst>
          </p:cNvPr>
          <p:cNvSpPr/>
          <p:nvPr/>
        </p:nvSpPr>
        <p:spPr>
          <a:xfrm rot="5400000">
            <a:off x="10309845" y="271262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6230288-15FA-47CE-BBAC-C0490F143054}"/>
              </a:ext>
            </a:extLst>
          </p:cNvPr>
          <p:cNvSpPr/>
          <p:nvPr/>
        </p:nvSpPr>
        <p:spPr>
          <a:xfrm>
            <a:off x="3325941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F9794FB4-BCC9-4CAE-9B0A-84052A43E316}"/>
              </a:ext>
            </a:extLst>
          </p:cNvPr>
          <p:cNvSpPr/>
          <p:nvPr/>
        </p:nvSpPr>
        <p:spPr>
          <a:xfrm rot="5400000">
            <a:off x="3109797" y="271262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8CB99199-6B7F-425A-BD94-930C5BAA5260}"/>
              </a:ext>
            </a:extLst>
          </p:cNvPr>
          <p:cNvSpPr/>
          <p:nvPr/>
        </p:nvSpPr>
        <p:spPr>
          <a:xfrm>
            <a:off x="6206373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 some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lookups</a:t>
            </a:r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888B2198-ADC6-4452-AFA2-4F80AC8EF028}"/>
              </a:ext>
            </a:extLst>
          </p:cNvPr>
          <p:cNvSpPr/>
          <p:nvPr/>
        </p:nvSpPr>
        <p:spPr>
          <a:xfrm rot="5400000">
            <a:off x="4550077" y="271262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7" name="Gleichschenkliges Dreieck 56">
            <a:extLst>
              <a:ext uri="{FF2B5EF4-FFF2-40B4-BE49-F238E27FC236}">
                <a16:creationId xmlns:a16="http://schemas.microsoft.com/office/drawing/2014/main" id="{862B773D-E258-4BE3-BD20-735330D37DE2}"/>
              </a:ext>
            </a:extLst>
          </p:cNvPr>
          <p:cNvSpPr/>
          <p:nvPr/>
        </p:nvSpPr>
        <p:spPr>
          <a:xfrm rot="5400000">
            <a:off x="5990133" y="271260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D2AA249-1DCB-419A-B7CE-173EB4EC3179}"/>
              </a:ext>
            </a:extLst>
          </p:cNvPr>
          <p:cNvSpPr/>
          <p:nvPr/>
        </p:nvSpPr>
        <p:spPr>
          <a:xfrm>
            <a:off x="4766101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data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6319D377-E401-419B-9011-BC4DC14BDD47}"/>
              </a:ext>
            </a:extLst>
          </p:cNvPr>
          <p:cNvSpPr/>
          <p:nvPr/>
        </p:nvSpPr>
        <p:spPr>
          <a:xfrm>
            <a:off x="9085829" y="2568607"/>
            <a:ext cx="1152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finish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8C5566D3-DDBF-46BE-AA82-776767B66032}"/>
              </a:ext>
            </a:extLst>
          </p:cNvPr>
          <p:cNvSpPr/>
          <p:nvPr/>
        </p:nvSpPr>
        <p:spPr>
          <a:xfrm rot="5400000">
            <a:off x="8845270" y="271262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2A1B9C14-28F3-43D3-9895-035C35CAE455}"/>
              </a:ext>
            </a:extLst>
          </p:cNvPr>
          <p:cNvSpPr/>
          <p:nvPr/>
        </p:nvSpPr>
        <p:spPr>
          <a:xfrm>
            <a:off x="445621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B27530CD-B11A-4CAD-8C33-8B90B9DE6FEA}"/>
              </a:ext>
            </a:extLst>
          </p:cNvPr>
          <p:cNvSpPr/>
          <p:nvPr/>
        </p:nvSpPr>
        <p:spPr>
          <a:xfrm>
            <a:off x="1885781" y="3144607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Interpolating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8AECB2F-16BF-4553-8919-8140C731B0B6}"/>
              </a:ext>
            </a:extLst>
          </p:cNvPr>
          <p:cNvSpPr/>
          <p:nvPr/>
        </p:nvSpPr>
        <p:spPr>
          <a:xfrm>
            <a:off x="3325941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FA257D4F-D612-4481-A646-4DDFB98FFCE8}"/>
              </a:ext>
            </a:extLst>
          </p:cNvPr>
          <p:cNvSpPr/>
          <p:nvPr/>
        </p:nvSpPr>
        <p:spPr>
          <a:xfrm>
            <a:off x="4766101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281A5869-2978-4B39-958E-BCC8FE8A19F6}"/>
              </a:ext>
            </a:extLst>
          </p:cNvPr>
          <p:cNvSpPr/>
          <p:nvPr/>
        </p:nvSpPr>
        <p:spPr>
          <a:xfrm>
            <a:off x="6206373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 your tables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8AB7AA55-AF1A-42CA-89A8-D08B33D05026}"/>
              </a:ext>
            </a:extLst>
          </p:cNvPr>
          <p:cNvSpPr/>
          <p:nvPr/>
        </p:nvSpPr>
        <p:spPr>
          <a:xfrm>
            <a:off x="7646421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2602AC1C-2D96-42DE-B5C1-63DE536893EB}"/>
              </a:ext>
            </a:extLst>
          </p:cNvPr>
          <p:cNvSpPr/>
          <p:nvPr/>
        </p:nvSpPr>
        <p:spPr>
          <a:xfrm>
            <a:off x="9086581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F97DF6D-56BC-4BD0-B8BC-C4FBCD3A5FAC}"/>
              </a:ext>
            </a:extLst>
          </p:cNvPr>
          <p:cNvSpPr/>
          <p:nvPr/>
        </p:nvSpPr>
        <p:spPr>
          <a:xfrm>
            <a:off x="10526853" y="3144607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B73E68F-DBEF-48E9-B2C2-A026CA17B7A4}"/>
              </a:ext>
            </a:extLst>
          </p:cNvPr>
          <p:cNvGrpSpPr/>
          <p:nvPr/>
        </p:nvGrpSpPr>
        <p:grpSpPr>
          <a:xfrm>
            <a:off x="2533797" y="5733000"/>
            <a:ext cx="576000" cy="648048"/>
            <a:chOff x="7789696" y="1644240"/>
            <a:chExt cx="431444" cy="57600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298FC445-F2B0-4570-9EA4-367A5E3CEBD9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1F6DC7D2-F247-4351-9C32-19AD7E66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7" name="Rechteck 3">
            <a:extLst>
              <a:ext uri="{FF2B5EF4-FFF2-40B4-BE49-F238E27FC236}">
                <a16:creationId xmlns:a16="http://schemas.microsoft.com/office/drawing/2014/main" id="{8BB0026C-9C35-0246-9462-BF695BACE002}"/>
              </a:ext>
            </a:extLst>
          </p:cNvPr>
          <p:cNvSpPr/>
          <p:nvPr/>
        </p:nvSpPr>
        <p:spPr>
          <a:xfrm>
            <a:off x="3432000" y="1374986"/>
            <a:ext cx="5040624" cy="360040"/>
          </a:xfrm>
          <a:prstGeom prst="rect">
            <a:avLst/>
          </a:prstGeom>
          <a:solidFill>
            <a:srgbClr val="A7BD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Start with your time-consuming repetitive manual task</a:t>
            </a:r>
          </a:p>
        </p:txBody>
      </p:sp>
      <p:sp>
        <p:nvSpPr>
          <p:cNvPr id="38" name="Rechteck 4">
            <a:extLst>
              <a:ext uri="{FF2B5EF4-FFF2-40B4-BE49-F238E27FC236}">
                <a16:creationId xmlns:a16="http://schemas.microsoft.com/office/drawing/2014/main" id="{4237F883-2CAC-F342-B0CF-D613E613532B}"/>
              </a:ext>
            </a:extLst>
          </p:cNvPr>
          <p:cNvSpPr/>
          <p:nvPr/>
        </p:nvSpPr>
        <p:spPr>
          <a:xfrm>
            <a:off x="3122597" y="5954059"/>
            <a:ext cx="635740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High performance (reliable results in seconds, consistently high quality)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14CC218B-9DF5-1146-8654-19250426BE83}"/>
              </a:ext>
            </a:extLst>
          </p:cNvPr>
          <p:cNvSpPr/>
          <p:nvPr/>
        </p:nvSpPr>
        <p:spPr>
          <a:xfrm rot="5400000">
            <a:off x="5173137" y="5288985"/>
            <a:ext cx="732415" cy="45791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C448CE21-8618-AE43-A1BE-E4E6142E420B}"/>
              </a:ext>
            </a:extLst>
          </p:cNvPr>
          <p:cNvSpPr/>
          <p:nvPr/>
        </p:nvSpPr>
        <p:spPr>
          <a:xfrm rot="5400000">
            <a:off x="5178915" y="1799424"/>
            <a:ext cx="542371" cy="457916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B4P">
            <a:extLst>
              <a:ext uri="{FF2B5EF4-FFF2-40B4-BE49-F238E27FC236}">
                <a16:creationId xmlns:a16="http://schemas.microsoft.com/office/drawing/2014/main" id="{CBAB464C-01B1-754E-86B6-F0F5DDDF7B44}"/>
              </a:ext>
            </a:extLst>
          </p:cNvPr>
          <p:cNvSpPr txBox="1"/>
          <p:nvPr/>
        </p:nvSpPr>
        <p:spPr>
          <a:xfrm>
            <a:off x="4896929" y="4106489"/>
            <a:ext cx="134072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400" dirty="0"/>
              <a:t>B4P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6A096-228D-B341-8D6D-B757C99A9028}"/>
              </a:ext>
            </a:extLst>
          </p:cNvPr>
          <p:cNvSpPr/>
          <p:nvPr/>
        </p:nvSpPr>
        <p:spPr>
          <a:xfrm>
            <a:off x="5698332" y="1858162"/>
            <a:ext cx="1441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Send task to B4P</a:t>
            </a:r>
            <a:endParaRPr lang="en-US" sz="1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F848E36-5962-FB46-B492-50FBEFB2DD8B}"/>
              </a:ext>
            </a:extLst>
          </p:cNvPr>
          <p:cNvSpPr/>
          <p:nvPr/>
        </p:nvSpPr>
        <p:spPr>
          <a:xfrm>
            <a:off x="5768303" y="5341738"/>
            <a:ext cx="2949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output in seconds</a:t>
            </a:r>
            <a:endParaRPr lang="en-US" sz="1200" dirty="0"/>
          </a:p>
        </p:txBody>
      </p:sp>
      <p:pic>
        <p:nvPicPr>
          <p:cNvPr id="39" name="Grafik 21">
            <a:extLst>
              <a:ext uri="{FF2B5EF4-FFF2-40B4-BE49-F238E27FC236}">
                <a16:creationId xmlns:a16="http://schemas.microsoft.com/office/drawing/2014/main" id="{18D6C5A5-4AF1-F248-94EA-7D09AFEC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43" y="1269000"/>
            <a:ext cx="742357" cy="539896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92551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850A0"/>
                </a:solidFill>
              </a:rPr>
              <a:t>B4P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30AC9-28CD-44C2-A0D7-7990A98788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7EFB9D1-95EC-497A-B688-5E3B35EE28CF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7140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Fourteen Years of Real-world Industrial Problem Solving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81A265C-4DFE-4731-80B5-692E282D45AC}"/>
              </a:ext>
            </a:extLst>
          </p:cNvPr>
          <p:cNvSpPr/>
          <p:nvPr/>
        </p:nvSpPr>
        <p:spPr>
          <a:xfrm>
            <a:off x="6096000" y="4869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 simple syntax: Easy to read, learn, understand and run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Extensive library 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formulation methods 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5CA2FA1-7169-4217-818A-80AAA3FDFFCA}"/>
              </a:ext>
            </a:extLst>
          </p:cNvPr>
          <p:cNvSpPr/>
          <p:nvPr/>
        </p:nvSpPr>
        <p:spPr>
          <a:xfrm>
            <a:off x="480000" y="4869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Lean architecture of the engine delivers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various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Matter of seconds, not hours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0D99191-891F-4871-BE30-4697A2BB4ECB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35325F3-FB61-47E7-AEA7-B59FD819163C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0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A76A3EB-1354-8E49-B45B-6B4CAE04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760931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635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316DE3BB-3494-3148-9769-CDD3CFA41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00" y="2247906"/>
            <a:ext cx="5184000" cy="127977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864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B4P: The Analytics and Execution Engine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700496"/>
            <a:ext cx="5256000" cy="4032448"/>
          </a:xfrm>
          <a:prstGeom prst="rect">
            <a:avLst/>
          </a:prstGeom>
          <a:solidFill>
            <a:srgbClr val="ECF2F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1268448"/>
            <a:ext cx="5255416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311520" y="126844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311440" y="170049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424000" y="6166816"/>
            <a:ext cx="6888675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highlight>
                  <a:srgbClr val="FFFF00"/>
                </a:highlight>
              </a:rPr>
              <a:t>Additional data formats can be supported easily using a B4P library extension</a:t>
            </a:r>
          </a:p>
        </p:txBody>
      </p:sp>
      <p:sp>
        <p:nvSpPr>
          <p:cNvPr id="11" name="Flussdiagramm: Zentralspeicher 10">
            <a:extLst>
              <a:ext uri="{FF2B5EF4-FFF2-40B4-BE49-F238E27FC236}">
                <a16:creationId xmlns:a16="http://schemas.microsoft.com/office/drawing/2014/main" id="{4D530EB4-9820-413C-8481-FB8BF1F415C5}"/>
              </a:ext>
            </a:extLst>
          </p:cNvPr>
          <p:cNvSpPr/>
          <p:nvPr/>
        </p:nvSpPr>
        <p:spPr>
          <a:xfrm>
            <a:off x="4872000" y="177272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" name="Flussdiagramm: Zentralspeicher 11">
            <a:extLst>
              <a:ext uri="{FF2B5EF4-FFF2-40B4-BE49-F238E27FC236}">
                <a16:creationId xmlns:a16="http://schemas.microsoft.com/office/drawing/2014/main" id="{E1F651FA-25BD-4293-AE13-10551EF971F0}"/>
              </a:ext>
            </a:extLst>
          </p:cNvPr>
          <p:cNvSpPr/>
          <p:nvPr/>
        </p:nvSpPr>
        <p:spPr>
          <a:xfrm>
            <a:off x="10704000" y="177272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OwVmk75kSKyV1I0Mc9q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6365</Words>
  <Application>Microsoft Office PowerPoint</Application>
  <PresentationFormat>Breitbild</PresentationFormat>
  <Paragraphs>813</Paragraphs>
  <Slides>32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Analytics Engine and Workflow Overview</vt:lpstr>
      <vt:lpstr>B4P: Table of Contents</vt:lpstr>
      <vt:lpstr>B4P: Problem Statement Current approaches do not address challenges of data management</vt:lpstr>
      <vt:lpstr>B4P:  Possible Solutions Current Solutions are Not Practical</vt:lpstr>
      <vt:lpstr>B4P: The Right Approach Automate your Work with a Low-code Approach</vt:lpstr>
      <vt:lpstr>B4P Table of Contents</vt:lpstr>
      <vt:lpstr>B4P: The Analytics and Execution Engine Based on Fourteen Years of Real-world Industrial Problem Solving</vt:lpstr>
      <vt:lpstr>B4P: The Analytics and Execution Engine Supported Data Formats</vt:lpstr>
      <vt:lpstr>B4P Table of Contents</vt:lpstr>
      <vt:lpstr>B4P Real-world Use Case #1 Information interchange between multiple different databases</vt:lpstr>
      <vt:lpstr>B4P Real-world Use Case #2 Heterogeneous data integration from branch offices worldwide</vt:lpstr>
      <vt:lpstr>B4P Real-world Use Case #3 Enriched Business Intelligence</vt:lpstr>
      <vt:lpstr>B4P: The Language Key Benefits of a Low-Code Language Approach</vt:lpstr>
      <vt:lpstr>B4P Example 1 Merging Two Soccer Clubs</vt:lpstr>
      <vt:lpstr>B4P Example: Low-code Solution 8 Statements:  load, clean, align semantics, merge, and save</vt:lpstr>
      <vt:lpstr>B4P Example 2 Consuming and managing data from the Web</vt:lpstr>
      <vt:lpstr>B4P Example 2: Low-code Solution 10 Statements: download, clean, align, and save as Excel.</vt:lpstr>
      <vt:lpstr>B4P Example 3 Merge all stock data from S&amp;P 500 and NASDAQ 100</vt:lpstr>
      <vt:lpstr>B4P Example 3: Low-code solution 12 Statements: download, align, merge, clean, and save as Excel.</vt:lpstr>
      <vt:lpstr>B4P  Beyond Former Performance.</vt:lpstr>
      <vt:lpstr>PowerPoint-Präsentation</vt:lpstr>
      <vt:lpstr>B4P – The Language Language Syntax and Semantics</vt:lpstr>
      <vt:lpstr>B4P Table of Contents</vt:lpstr>
      <vt:lpstr>B4P – Beyond Former Performance New in Release 8.00</vt:lpstr>
      <vt:lpstr>B4P Use Case Automatic documentation generation for website www.b4p.app</vt:lpstr>
      <vt:lpstr>B4P Use Case Automatic Document Generation for www.b4p.app using B4P</vt:lpstr>
      <vt:lpstr>B4P The Execution and Analytics Engine Overview</vt:lpstr>
      <vt:lpstr>B4P The Execution and Analytics Engine Overview</vt:lpstr>
      <vt:lpstr>B4P Example 1 Solution 15 Statements:  load, clean, align semantics, merge, save as Excel</vt:lpstr>
      <vt:lpstr>B4P Example 2  Solution 18 Statements: download, clean, align, colorize per party, and save as Excel.</vt:lpstr>
      <vt:lpstr>B4P Example 3: Solution 21 Statements: download, align, merge, clean, style, and save as Excel.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315</cp:revision>
  <cp:lastPrinted>2012-05-04T14:30:29Z</cp:lastPrinted>
  <dcterms:created xsi:type="dcterms:W3CDTF">2016-02-06T20:40:56Z</dcterms:created>
  <dcterms:modified xsi:type="dcterms:W3CDTF">2021-01-09T17:14:12Z</dcterms:modified>
</cp:coreProperties>
</file>